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302" r:id="rId3"/>
    <p:sldId id="292" r:id="rId4"/>
    <p:sldId id="305" r:id="rId5"/>
    <p:sldId id="306" r:id="rId6"/>
    <p:sldId id="307" r:id="rId7"/>
    <p:sldId id="308" r:id="rId8"/>
    <p:sldId id="309" r:id="rId9"/>
    <p:sldId id="310" r:id="rId10"/>
    <p:sldId id="300" r:id="rId11"/>
    <p:sldId id="288" r:id="rId12"/>
    <p:sldId id="289" r:id="rId13"/>
    <p:sldId id="290" r:id="rId14"/>
    <p:sldId id="311" r:id="rId15"/>
    <p:sldId id="312" r:id="rId16"/>
    <p:sldId id="315" r:id="rId17"/>
    <p:sldId id="313" r:id="rId18"/>
    <p:sldId id="314" r:id="rId19"/>
    <p:sldId id="320" r:id="rId20"/>
    <p:sldId id="293" r:id="rId21"/>
    <p:sldId id="322" r:id="rId22"/>
    <p:sldId id="325" r:id="rId23"/>
    <p:sldId id="326" r:id="rId24"/>
    <p:sldId id="323" r:id="rId25"/>
    <p:sldId id="324" r:id="rId26"/>
    <p:sldId id="257" r:id="rId27"/>
    <p:sldId id="321" r:id="rId28"/>
    <p:sldId id="329" r:id="rId29"/>
    <p:sldId id="294" r:id="rId30"/>
    <p:sldId id="317" r:id="rId31"/>
    <p:sldId id="298" r:id="rId32"/>
    <p:sldId id="330" r:id="rId33"/>
    <p:sldId id="299" r:id="rId34"/>
    <p:sldId id="319" r:id="rId35"/>
    <p:sldId id="258" r:id="rId36"/>
    <p:sldId id="260" r:id="rId37"/>
  </p:sldIdLst>
  <p:sldSz cx="9144000" cy="6858000" type="screen4x3"/>
  <p:notesSz cx="6858000" cy="9144000"/>
  <p:embeddedFontLs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Muli" panose="020B0604020202020204" charset="0"/>
      <p:regular r:id="rId43"/>
      <p:bold r:id="rId44"/>
      <p:italic r:id="rId45"/>
      <p:boldItalic r:id="rId46"/>
    </p:embeddedFont>
    <p:embeddedFont>
      <p:font typeface="Arabic Typesetting" panose="03020402040406030203" pitchFamily="66" charset="-78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C8E6BB-57D2-49F6-B1A4-54E1A2E7CD03}">
  <a:tblStyle styleId="{B8C8E6BB-57D2-49F6-B1A4-54E1A2E7CD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>
      <p:cViewPr>
        <p:scale>
          <a:sx n="81" d="100"/>
          <a:sy n="81" d="100"/>
        </p:scale>
        <p:origin x="-588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8314E4-701F-43A5-B25A-47D48BC2A723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5991DC4-0EFF-427B-B619-6557F6EBB59F}">
      <dgm:prSet phldrT="[Testo]"/>
      <dgm:spPr/>
      <dgm:t>
        <a:bodyPr/>
        <a:lstStyle/>
        <a:p>
          <a:r>
            <a:rPr lang="it-IT" dirty="0"/>
            <a:t>LA communities</a:t>
          </a:r>
        </a:p>
      </dgm:t>
    </dgm:pt>
    <dgm:pt modelId="{884E4DF9-762F-4F66-AAED-BC84C2FDE93F}" type="parTrans" cxnId="{1A575F0D-E5D5-4BC8-9CFB-3C52B212DAAB}">
      <dgm:prSet/>
      <dgm:spPr/>
      <dgm:t>
        <a:bodyPr/>
        <a:lstStyle/>
        <a:p>
          <a:endParaRPr lang="it-IT"/>
        </a:p>
      </dgm:t>
    </dgm:pt>
    <dgm:pt modelId="{FC3EE4F1-4149-44D3-9C5D-F9C73D39C504}" type="sibTrans" cxnId="{1A575F0D-E5D5-4BC8-9CFB-3C52B212DAAB}">
      <dgm:prSet/>
      <dgm:spPr/>
      <dgm:t>
        <a:bodyPr/>
        <a:lstStyle/>
        <a:p>
          <a:endParaRPr lang="it-IT"/>
        </a:p>
      </dgm:t>
    </dgm:pt>
    <dgm:pt modelId="{D559CB83-8FCB-48AD-9533-973680316F93}">
      <dgm:prSet phldrT="[Testo]"/>
      <dgm:spPr/>
      <dgm:t>
        <a:bodyPr/>
        <a:lstStyle/>
        <a:p>
          <a:r>
            <a:rPr lang="it-IT" dirty="0"/>
            <a:t>Public Health</a:t>
          </a:r>
        </a:p>
      </dgm:t>
    </dgm:pt>
    <dgm:pt modelId="{45A631DF-04AA-455D-AB13-EEBB785C19AE}" type="parTrans" cxnId="{F0F40EE2-CBB4-4387-B524-C51CD77FF1A0}">
      <dgm:prSet/>
      <dgm:spPr/>
      <dgm:t>
        <a:bodyPr/>
        <a:lstStyle/>
        <a:p>
          <a:endParaRPr lang="it-IT"/>
        </a:p>
      </dgm:t>
    </dgm:pt>
    <dgm:pt modelId="{395DE456-7014-4767-B899-D77A3EEEC770}" type="sibTrans" cxnId="{F0F40EE2-CBB4-4387-B524-C51CD77FF1A0}">
      <dgm:prSet/>
      <dgm:spPr/>
      <dgm:t>
        <a:bodyPr/>
        <a:lstStyle/>
        <a:p>
          <a:endParaRPr lang="it-IT"/>
        </a:p>
      </dgm:t>
    </dgm:pt>
    <dgm:pt modelId="{23F3885D-716E-4B9A-AC0D-EB83333B0098}">
      <dgm:prSet phldrT="[Testo]"/>
      <dgm:spPr/>
      <dgm:t>
        <a:bodyPr/>
        <a:lstStyle/>
        <a:p>
          <a:r>
            <a:rPr lang="it-IT" dirty="0"/>
            <a:t>Institutions</a:t>
          </a:r>
        </a:p>
      </dgm:t>
    </dgm:pt>
    <dgm:pt modelId="{C62A1DA6-1824-4218-8761-389759E2312E}" type="parTrans" cxnId="{7B0736EB-1DFB-4131-847A-A0A2C4592FDD}">
      <dgm:prSet/>
      <dgm:spPr/>
      <dgm:t>
        <a:bodyPr/>
        <a:lstStyle/>
        <a:p>
          <a:endParaRPr lang="it-IT"/>
        </a:p>
      </dgm:t>
    </dgm:pt>
    <dgm:pt modelId="{AD3CF406-F8CE-4FB3-B8F6-6D566E206F93}" type="sibTrans" cxnId="{7B0736EB-1DFB-4131-847A-A0A2C4592FDD}">
      <dgm:prSet/>
      <dgm:spPr/>
      <dgm:t>
        <a:bodyPr/>
        <a:lstStyle/>
        <a:p>
          <a:endParaRPr lang="it-IT"/>
        </a:p>
      </dgm:t>
    </dgm:pt>
    <dgm:pt modelId="{37348EC4-BAFA-4BCB-898F-B4CBBCD9BDDE}">
      <dgm:prSet phldrT="[Testo]"/>
      <dgm:spPr/>
      <dgm:t>
        <a:bodyPr/>
        <a:lstStyle/>
        <a:p>
          <a:r>
            <a:rPr lang="it-IT" dirty="0" err="1"/>
            <a:t>NGOs</a:t>
          </a:r>
          <a:r>
            <a:rPr lang="it-IT" dirty="0"/>
            <a:t>, Access </a:t>
          </a:r>
          <a:r>
            <a:rPr lang="it-IT" dirty="0" err="1"/>
            <a:t>groups</a:t>
          </a:r>
          <a:r>
            <a:rPr lang="it-IT" dirty="0"/>
            <a:t> (</a:t>
          </a:r>
          <a:r>
            <a:rPr lang="it-IT" dirty="0" err="1"/>
            <a:t>Equipo</a:t>
          </a:r>
          <a:r>
            <a:rPr lang="it-IT" dirty="0"/>
            <a:t> Chagas)</a:t>
          </a:r>
        </a:p>
      </dgm:t>
    </dgm:pt>
    <dgm:pt modelId="{CCEED15E-DF3B-4C67-832A-680F12007DCC}" type="parTrans" cxnId="{ECB6EBAF-D660-4819-820D-4ECECB7D6525}">
      <dgm:prSet/>
      <dgm:spPr/>
      <dgm:t>
        <a:bodyPr/>
        <a:lstStyle/>
        <a:p>
          <a:endParaRPr lang="it-IT"/>
        </a:p>
      </dgm:t>
    </dgm:pt>
    <dgm:pt modelId="{229B0A30-6AE2-408B-982D-E9C891E584ED}" type="sibTrans" cxnId="{ECB6EBAF-D660-4819-820D-4ECECB7D6525}">
      <dgm:prSet/>
      <dgm:spPr/>
      <dgm:t>
        <a:bodyPr/>
        <a:lstStyle/>
        <a:p>
          <a:endParaRPr lang="it-IT"/>
        </a:p>
      </dgm:t>
    </dgm:pt>
    <dgm:pt modelId="{3F8664D9-D491-45FD-9DB4-50BC47148202}">
      <dgm:prSet phldrT="[Testo]"/>
      <dgm:spPr/>
      <dgm:t>
        <a:bodyPr/>
        <a:lstStyle/>
        <a:p>
          <a:r>
            <a:rPr lang="it-IT" dirty="0" err="1"/>
            <a:t>Education</a:t>
          </a:r>
          <a:r>
            <a:rPr lang="it-IT" dirty="0"/>
            <a:t>/Implementation</a:t>
          </a:r>
        </a:p>
      </dgm:t>
    </dgm:pt>
    <dgm:pt modelId="{B8A7AD05-573B-4FD6-9C40-1CFA8D83D5C6}" type="parTrans" cxnId="{A40396E3-04CD-4A0D-922F-7FEF721BED70}">
      <dgm:prSet/>
      <dgm:spPr/>
      <dgm:t>
        <a:bodyPr/>
        <a:lstStyle/>
        <a:p>
          <a:endParaRPr lang="it-IT"/>
        </a:p>
      </dgm:t>
    </dgm:pt>
    <dgm:pt modelId="{BBB369A3-F8E8-406C-8ACE-D991B2E796DC}" type="sibTrans" cxnId="{A40396E3-04CD-4A0D-922F-7FEF721BED70}">
      <dgm:prSet/>
      <dgm:spPr/>
      <dgm:t>
        <a:bodyPr/>
        <a:lstStyle/>
        <a:p>
          <a:endParaRPr lang="it-IT"/>
        </a:p>
      </dgm:t>
    </dgm:pt>
    <dgm:pt modelId="{CA051DAC-DEF5-48BF-8D04-66948370D9B5}" type="pres">
      <dgm:prSet presAssocID="{0F8314E4-701F-43A5-B25A-47D48BC2A72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DDFA1F8-0A16-4372-A4F9-E0CB1E9CFAC1}" type="pres">
      <dgm:prSet presAssocID="{B5991DC4-0EFF-427B-B619-6557F6EBB59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EDB4FE2-0334-4CED-AC76-2774D5871B0D}" type="pres">
      <dgm:prSet presAssocID="{B5991DC4-0EFF-427B-B619-6557F6EBB59F}" presName="spNode" presStyleCnt="0"/>
      <dgm:spPr/>
    </dgm:pt>
    <dgm:pt modelId="{5AD4216E-DA48-405B-A92D-FC4E698AD3F2}" type="pres">
      <dgm:prSet presAssocID="{FC3EE4F1-4149-44D3-9C5D-F9C73D39C504}" presName="sibTrans" presStyleLbl="sibTrans1D1" presStyleIdx="0" presStyleCnt="5"/>
      <dgm:spPr/>
      <dgm:t>
        <a:bodyPr/>
        <a:lstStyle/>
        <a:p>
          <a:endParaRPr lang="it-IT"/>
        </a:p>
      </dgm:t>
    </dgm:pt>
    <dgm:pt modelId="{3A92E564-01ED-4551-867E-4B3C9C5089BD}" type="pres">
      <dgm:prSet presAssocID="{D559CB83-8FCB-48AD-9533-973680316F9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724E8F-9D7D-4D46-AA82-5E724C289F34}" type="pres">
      <dgm:prSet presAssocID="{D559CB83-8FCB-48AD-9533-973680316F93}" presName="spNode" presStyleCnt="0"/>
      <dgm:spPr/>
    </dgm:pt>
    <dgm:pt modelId="{1ED1454E-9E01-4ED7-BE37-F8ED23A41A98}" type="pres">
      <dgm:prSet presAssocID="{395DE456-7014-4767-B899-D77A3EEEC770}" presName="sibTrans" presStyleLbl="sibTrans1D1" presStyleIdx="1" presStyleCnt="5"/>
      <dgm:spPr/>
      <dgm:t>
        <a:bodyPr/>
        <a:lstStyle/>
        <a:p>
          <a:endParaRPr lang="it-IT"/>
        </a:p>
      </dgm:t>
    </dgm:pt>
    <dgm:pt modelId="{FD2C7654-2E8B-4EFA-A600-8513DA2C6335}" type="pres">
      <dgm:prSet presAssocID="{23F3885D-716E-4B9A-AC0D-EB83333B009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C495B6-2408-4FFF-B5D3-E0C38DA00DD4}" type="pres">
      <dgm:prSet presAssocID="{23F3885D-716E-4B9A-AC0D-EB83333B0098}" presName="spNode" presStyleCnt="0"/>
      <dgm:spPr/>
    </dgm:pt>
    <dgm:pt modelId="{1F7B2537-0FD7-43B2-B7C3-F52543033DE5}" type="pres">
      <dgm:prSet presAssocID="{AD3CF406-F8CE-4FB3-B8F6-6D566E206F93}" presName="sibTrans" presStyleLbl="sibTrans1D1" presStyleIdx="2" presStyleCnt="5"/>
      <dgm:spPr/>
      <dgm:t>
        <a:bodyPr/>
        <a:lstStyle/>
        <a:p>
          <a:endParaRPr lang="it-IT"/>
        </a:p>
      </dgm:t>
    </dgm:pt>
    <dgm:pt modelId="{BF1A637B-54E0-4F44-97CC-914A9CAC7AFD}" type="pres">
      <dgm:prSet presAssocID="{37348EC4-BAFA-4BCB-898F-B4CBBCD9BDDE}" presName="node" presStyleLbl="node1" presStyleIdx="3" presStyleCnt="5" custScaleX="1661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D43B44-8EEE-49E8-957D-D393952BC5F4}" type="pres">
      <dgm:prSet presAssocID="{37348EC4-BAFA-4BCB-898F-B4CBBCD9BDDE}" presName="spNode" presStyleCnt="0"/>
      <dgm:spPr/>
    </dgm:pt>
    <dgm:pt modelId="{FEC88A48-0536-430F-A4AC-9E9BF6552E74}" type="pres">
      <dgm:prSet presAssocID="{229B0A30-6AE2-408B-982D-E9C891E584ED}" presName="sibTrans" presStyleLbl="sibTrans1D1" presStyleIdx="3" presStyleCnt="5"/>
      <dgm:spPr/>
      <dgm:t>
        <a:bodyPr/>
        <a:lstStyle/>
        <a:p>
          <a:endParaRPr lang="it-IT"/>
        </a:p>
      </dgm:t>
    </dgm:pt>
    <dgm:pt modelId="{96158051-72DE-4EAF-8598-2E5219520D4C}" type="pres">
      <dgm:prSet presAssocID="{3F8664D9-D491-45FD-9DB4-50BC47148202}" presName="node" presStyleLbl="node1" presStyleIdx="4" presStyleCnt="5" custScaleX="18347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D54B21F-279A-45E7-8FD0-3ACF53678D40}" type="pres">
      <dgm:prSet presAssocID="{3F8664D9-D491-45FD-9DB4-50BC47148202}" presName="spNode" presStyleCnt="0"/>
      <dgm:spPr/>
    </dgm:pt>
    <dgm:pt modelId="{5FCC8B13-DB79-4E5E-AA6C-3BA8ABC70C13}" type="pres">
      <dgm:prSet presAssocID="{BBB369A3-F8E8-406C-8ACE-D991B2E796DC}" presName="sibTrans" presStyleLbl="sibTrans1D1" presStyleIdx="4" presStyleCnt="5"/>
      <dgm:spPr/>
      <dgm:t>
        <a:bodyPr/>
        <a:lstStyle/>
        <a:p>
          <a:endParaRPr lang="it-IT"/>
        </a:p>
      </dgm:t>
    </dgm:pt>
  </dgm:ptLst>
  <dgm:cxnLst>
    <dgm:cxn modelId="{C3562254-9637-4430-81EE-EA67FC4EE865}" type="presOf" srcId="{B5991DC4-0EFF-427B-B619-6557F6EBB59F}" destId="{0DDFA1F8-0A16-4372-A4F9-E0CB1E9CFAC1}" srcOrd="0" destOrd="0" presId="urn:microsoft.com/office/officeart/2005/8/layout/cycle6"/>
    <dgm:cxn modelId="{7B0736EB-1DFB-4131-847A-A0A2C4592FDD}" srcId="{0F8314E4-701F-43A5-B25A-47D48BC2A723}" destId="{23F3885D-716E-4B9A-AC0D-EB83333B0098}" srcOrd="2" destOrd="0" parTransId="{C62A1DA6-1824-4218-8761-389759E2312E}" sibTransId="{AD3CF406-F8CE-4FB3-B8F6-6D566E206F93}"/>
    <dgm:cxn modelId="{A78445A8-F495-4F05-9467-F8447490E8D9}" type="presOf" srcId="{AD3CF406-F8CE-4FB3-B8F6-6D566E206F93}" destId="{1F7B2537-0FD7-43B2-B7C3-F52543033DE5}" srcOrd="0" destOrd="0" presId="urn:microsoft.com/office/officeart/2005/8/layout/cycle6"/>
    <dgm:cxn modelId="{86330A04-3B59-4351-B3BD-C48FEB90CCE6}" type="presOf" srcId="{37348EC4-BAFA-4BCB-898F-B4CBBCD9BDDE}" destId="{BF1A637B-54E0-4F44-97CC-914A9CAC7AFD}" srcOrd="0" destOrd="0" presId="urn:microsoft.com/office/officeart/2005/8/layout/cycle6"/>
    <dgm:cxn modelId="{EF9A6D2C-0EF6-4029-AD9F-5375E1C2C965}" type="presOf" srcId="{BBB369A3-F8E8-406C-8ACE-D991B2E796DC}" destId="{5FCC8B13-DB79-4E5E-AA6C-3BA8ABC70C13}" srcOrd="0" destOrd="0" presId="urn:microsoft.com/office/officeart/2005/8/layout/cycle6"/>
    <dgm:cxn modelId="{430146E2-8510-4151-B78F-AF436F61044C}" type="presOf" srcId="{0F8314E4-701F-43A5-B25A-47D48BC2A723}" destId="{CA051DAC-DEF5-48BF-8D04-66948370D9B5}" srcOrd="0" destOrd="0" presId="urn:microsoft.com/office/officeart/2005/8/layout/cycle6"/>
    <dgm:cxn modelId="{AB6F8AE0-C6B4-4020-8E21-BCA01CAA14B2}" type="presOf" srcId="{D559CB83-8FCB-48AD-9533-973680316F93}" destId="{3A92E564-01ED-4551-867E-4B3C9C5089BD}" srcOrd="0" destOrd="0" presId="urn:microsoft.com/office/officeart/2005/8/layout/cycle6"/>
    <dgm:cxn modelId="{ECB6EBAF-D660-4819-820D-4ECECB7D6525}" srcId="{0F8314E4-701F-43A5-B25A-47D48BC2A723}" destId="{37348EC4-BAFA-4BCB-898F-B4CBBCD9BDDE}" srcOrd="3" destOrd="0" parTransId="{CCEED15E-DF3B-4C67-832A-680F12007DCC}" sibTransId="{229B0A30-6AE2-408B-982D-E9C891E584ED}"/>
    <dgm:cxn modelId="{1A575F0D-E5D5-4BC8-9CFB-3C52B212DAAB}" srcId="{0F8314E4-701F-43A5-B25A-47D48BC2A723}" destId="{B5991DC4-0EFF-427B-B619-6557F6EBB59F}" srcOrd="0" destOrd="0" parTransId="{884E4DF9-762F-4F66-AAED-BC84C2FDE93F}" sibTransId="{FC3EE4F1-4149-44D3-9C5D-F9C73D39C504}"/>
    <dgm:cxn modelId="{6A78BF53-932D-4D50-9CB5-C4930016D9A3}" type="presOf" srcId="{395DE456-7014-4767-B899-D77A3EEEC770}" destId="{1ED1454E-9E01-4ED7-BE37-F8ED23A41A98}" srcOrd="0" destOrd="0" presId="urn:microsoft.com/office/officeart/2005/8/layout/cycle6"/>
    <dgm:cxn modelId="{A40396E3-04CD-4A0D-922F-7FEF721BED70}" srcId="{0F8314E4-701F-43A5-B25A-47D48BC2A723}" destId="{3F8664D9-D491-45FD-9DB4-50BC47148202}" srcOrd="4" destOrd="0" parTransId="{B8A7AD05-573B-4FD6-9C40-1CFA8D83D5C6}" sibTransId="{BBB369A3-F8E8-406C-8ACE-D991B2E796DC}"/>
    <dgm:cxn modelId="{10EFDE3C-A7F4-4219-8B63-A8B501A3DBE8}" type="presOf" srcId="{FC3EE4F1-4149-44D3-9C5D-F9C73D39C504}" destId="{5AD4216E-DA48-405B-A92D-FC4E698AD3F2}" srcOrd="0" destOrd="0" presId="urn:microsoft.com/office/officeart/2005/8/layout/cycle6"/>
    <dgm:cxn modelId="{907D3967-463A-41E1-99BE-4736328913BA}" type="presOf" srcId="{3F8664D9-D491-45FD-9DB4-50BC47148202}" destId="{96158051-72DE-4EAF-8598-2E5219520D4C}" srcOrd="0" destOrd="0" presId="urn:microsoft.com/office/officeart/2005/8/layout/cycle6"/>
    <dgm:cxn modelId="{D4F42FFB-03EC-4283-925A-60A3660196C6}" type="presOf" srcId="{23F3885D-716E-4B9A-AC0D-EB83333B0098}" destId="{FD2C7654-2E8B-4EFA-A600-8513DA2C6335}" srcOrd="0" destOrd="0" presId="urn:microsoft.com/office/officeart/2005/8/layout/cycle6"/>
    <dgm:cxn modelId="{F0F40EE2-CBB4-4387-B524-C51CD77FF1A0}" srcId="{0F8314E4-701F-43A5-B25A-47D48BC2A723}" destId="{D559CB83-8FCB-48AD-9533-973680316F93}" srcOrd="1" destOrd="0" parTransId="{45A631DF-04AA-455D-AB13-EEBB785C19AE}" sibTransId="{395DE456-7014-4767-B899-D77A3EEEC770}"/>
    <dgm:cxn modelId="{69D657CA-3F77-4D9C-9020-8FF3A13EE643}" type="presOf" srcId="{229B0A30-6AE2-408B-982D-E9C891E584ED}" destId="{FEC88A48-0536-430F-A4AC-9E9BF6552E74}" srcOrd="0" destOrd="0" presId="urn:microsoft.com/office/officeart/2005/8/layout/cycle6"/>
    <dgm:cxn modelId="{0C33C828-D957-4F05-9814-8AF4BA14486E}" type="presParOf" srcId="{CA051DAC-DEF5-48BF-8D04-66948370D9B5}" destId="{0DDFA1F8-0A16-4372-A4F9-E0CB1E9CFAC1}" srcOrd="0" destOrd="0" presId="urn:microsoft.com/office/officeart/2005/8/layout/cycle6"/>
    <dgm:cxn modelId="{D7622635-0118-4A1F-A63F-B310CB4CBCBB}" type="presParOf" srcId="{CA051DAC-DEF5-48BF-8D04-66948370D9B5}" destId="{9EDB4FE2-0334-4CED-AC76-2774D5871B0D}" srcOrd="1" destOrd="0" presId="urn:microsoft.com/office/officeart/2005/8/layout/cycle6"/>
    <dgm:cxn modelId="{56D87E7A-BB04-451C-92B0-6C018688D8C3}" type="presParOf" srcId="{CA051DAC-DEF5-48BF-8D04-66948370D9B5}" destId="{5AD4216E-DA48-405B-A92D-FC4E698AD3F2}" srcOrd="2" destOrd="0" presId="urn:microsoft.com/office/officeart/2005/8/layout/cycle6"/>
    <dgm:cxn modelId="{89224120-1B75-467F-A084-576494007404}" type="presParOf" srcId="{CA051DAC-DEF5-48BF-8D04-66948370D9B5}" destId="{3A92E564-01ED-4551-867E-4B3C9C5089BD}" srcOrd="3" destOrd="0" presId="urn:microsoft.com/office/officeart/2005/8/layout/cycle6"/>
    <dgm:cxn modelId="{B9A4BE6C-7711-4D7C-B1C1-8B28CB8379AF}" type="presParOf" srcId="{CA051DAC-DEF5-48BF-8D04-66948370D9B5}" destId="{99724E8F-9D7D-4D46-AA82-5E724C289F34}" srcOrd="4" destOrd="0" presId="urn:microsoft.com/office/officeart/2005/8/layout/cycle6"/>
    <dgm:cxn modelId="{04F51CAB-ED88-48E2-B4CF-3B5A76C980BE}" type="presParOf" srcId="{CA051DAC-DEF5-48BF-8D04-66948370D9B5}" destId="{1ED1454E-9E01-4ED7-BE37-F8ED23A41A98}" srcOrd="5" destOrd="0" presId="urn:microsoft.com/office/officeart/2005/8/layout/cycle6"/>
    <dgm:cxn modelId="{7FEFDD33-4AD7-42FB-897C-5AF626883962}" type="presParOf" srcId="{CA051DAC-DEF5-48BF-8D04-66948370D9B5}" destId="{FD2C7654-2E8B-4EFA-A600-8513DA2C6335}" srcOrd="6" destOrd="0" presId="urn:microsoft.com/office/officeart/2005/8/layout/cycle6"/>
    <dgm:cxn modelId="{5DEBEC1D-758D-480A-A753-99A7B4224774}" type="presParOf" srcId="{CA051DAC-DEF5-48BF-8D04-66948370D9B5}" destId="{3BC495B6-2408-4FFF-B5D3-E0C38DA00DD4}" srcOrd="7" destOrd="0" presId="urn:microsoft.com/office/officeart/2005/8/layout/cycle6"/>
    <dgm:cxn modelId="{EE24B032-3B3E-4896-BA78-EB52DC32DAD7}" type="presParOf" srcId="{CA051DAC-DEF5-48BF-8D04-66948370D9B5}" destId="{1F7B2537-0FD7-43B2-B7C3-F52543033DE5}" srcOrd="8" destOrd="0" presId="urn:microsoft.com/office/officeart/2005/8/layout/cycle6"/>
    <dgm:cxn modelId="{160ACFF3-53E6-414C-8D8D-CB4E6E0F5A52}" type="presParOf" srcId="{CA051DAC-DEF5-48BF-8D04-66948370D9B5}" destId="{BF1A637B-54E0-4F44-97CC-914A9CAC7AFD}" srcOrd="9" destOrd="0" presId="urn:microsoft.com/office/officeart/2005/8/layout/cycle6"/>
    <dgm:cxn modelId="{DC09D778-6AEE-4CBD-9F6C-A4548ECC5E20}" type="presParOf" srcId="{CA051DAC-DEF5-48BF-8D04-66948370D9B5}" destId="{43D43B44-8EEE-49E8-957D-D393952BC5F4}" srcOrd="10" destOrd="0" presId="urn:microsoft.com/office/officeart/2005/8/layout/cycle6"/>
    <dgm:cxn modelId="{E3562058-B424-4508-B954-52211606D56E}" type="presParOf" srcId="{CA051DAC-DEF5-48BF-8D04-66948370D9B5}" destId="{FEC88A48-0536-430F-A4AC-9E9BF6552E74}" srcOrd="11" destOrd="0" presId="urn:microsoft.com/office/officeart/2005/8/layout/cycle6"/>
    <dgm:cxn modelId="{4C9CE5FF-6C17-41A8-ACF1-E355B9463C6B}" type="presParOf" srcId="{CA051DAC-DEF5-48BF-8D04-66948370D9B5}" destId="{96158051-72DE-4EAF-8598-2E5219520D4C}" srcOrd="12" destOrd="0" presId="urn:microsoft.com/office/officeart/2005/8/layout/cycle6"/>
    <dgm:cxn modelId="{4A56ABF3-E904-44B5-9425-E8C4EFF2BE97}" type="presParOf" srcId="{CA051DAC-DEF5-48BF-8D04-66948370D9B5}" destId="{AD54B21F-279A-45E7-8FD0-3ACF53678D40}" srcOrd="13" destOrd="0" presId="urn:microsoft.com/office/officeart/2005/8/layout/cycle6"/>
    <dgm:cxn modelId="{C962DA98-62D6-4A71-83A3-6E95B5FFB83D}" type="presParOf" srcId="{CA051DAC-DEF5-48BF-8D04-66948370D9B5}" destId="{5FCC8B13-DB79-4E5E-AA6C-3BA8ABC70C1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487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53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027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406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5F0621-CE5C-490B-84C9-DC59EBF6BA65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5F0621-CE5C-490B-84C9-DC59EBF6BA65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5F0621-CE5C-490B-84C9-DC59EBF6BA65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5F0621-CE5C-490B-84C9-DC59EBF6BA65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D2A67-7773-4BA8-AC6D-1F72C5C9C747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5FF575-4F7E-40CC-BD57-34EEABE2F1C8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76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799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86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580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132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623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22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Calcoli:</a:t>
            </a:r>
          </a:p>
          <a:p>
            <a:r>
              <a:rPr lang="it-IT" dirty="0"/>
              <a:t>400 parti l’anno di LA in Toscana</a:t>
            </a:r>
          </a:p>
          <a:p>
            <a:r>
              <a:rPr lang="it-IT" dirty="0"/>
              <a:t>70 parti l’anno di LA a </a:t>
            </a:r>
            <a:r>
              <a:rPr lang="it-IT" dirty="0" err="1"/>
              <a:t>Careggi</a:t>
            </a:r>
            <a:endParaRPr lang="it-IT" dirty="0"/>
          </a:p>
          <a:p>
            <a:r>
              <a:rPr lang="it-IT" dirty="0"/>
              <a:t>50 partorienti LA testate all’anno a Carreggi</a:t>
            </a:r>
          </a:p>
          <a:p>
            <a:r>
              <a:rPr lang="it-IT" dirty="0"/>
              <a:t>Totale </a:t>
            </a:r>
            <a:r>
              <a:rPr lang="it-IT"/>
              <a:t>donne testate (2012-2017) 50 x 6 =300</a:t>
            </a:r>
            <a:endParaRPr lang="it-IT" dirty="0"/>
          </a:p>
          <a:p>
            <a:r>
              <a:rPr lang="it-IT" dirty="0"/>
              <a:t>Copertura Toscana 50/400= 12.5%</a:t>
            </a:r>
          </a:p>
          <a:p>
            <a:r>
              <a:rPr lang="it-IT" dirty="0"/>
              <a:t>Copertura </a:t>
            </a:r>
            <a:r>
              <a:rPr lang="it-IT" dirty="0" err="1"/>
              <a:t>Careggi</a:t>
            </a:r>
            <a:r>
              <a:rPr lang="it-IT" dirty="0"/>
              <a:t> 50/70= 71%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bin templat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eet2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632275"/>
            <a:ext cx="35478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sheet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3638224"/>
            <a:ext cx="77724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000"/>
              <a:buNone/>
              <a:defRPr sz="4000">
                <a:solidFill>
                  <a:srgbClr val="11111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4323238"/>
            <a:ext cx="7772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B9FA4"/>
              </a:buClr>
              <a:buSzPts val="2200"/>
              <a:buFont typeface="Montserrat"/>
              <a:buNone/>
              <a:defRPr sz="2200">
                <a:solidFill>
                  <a:srgbClr val="6B9FA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 descr="sheet2.png"/>
          <p:cNvPicPr preferRelativeResize="0"/>
          <p:nvPr/>
        </p:nvPicPr>
        <p:blipFill rotWithShape="1">
          <a:blip r:embed="rId2">
            <a:alphaModFix/>
          </a:blip>
          <a:srcRect l="3643" t="34571" r="49708" b="4734"/>
          <a:stretch/>
        </p:blipFill>
        <p:spPr>
          <a:xfrm rot="5400000">
            <a:off x="2439287" y="1347812"/>
            <a:ext cx="4265426" cy="416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61300" y="1347800"/>
            <a:ext cx="3821400" cy="4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 i="1"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 i="1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 i="1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 i="1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 i="1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 i="1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 i="1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 i="1"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 i="1"/>
            </a:lvl9pPr>
          </a:lstStyle>
          <a:p>
            <a:endParaRPr/>
          </a:p>
        </p:txBody>
      </p:sp>
      <p:sp>
        <p:nvSpPr>
          <p:cNvPr id="23" name="Google Shape;23;p5"/>
          <p:cNvSpPr txBox="1"/>
          <p:nvPr/>
        </p:nvSpPr>
        <p:spPr>
          <a:xfrm>
            <a:off x="2740128" y="1424000"/>
            <a:ext cx="7215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11111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>
              <a:solidFill>
                <a:srgbClr val="11111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4339800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 descr="sheet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285425" y="274650"/>
            <a:ext cx="84012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37325" y="1339875"/>
            <a:ext cx="7642800" cy="4852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 descr="sheet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85425" y="274650"/>
            <a:ext cx="84012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800750" y="1308175"/>
            <a:ext cx="3660900" cy="502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2"/>
          </p:nvPr>
        </p:nvSpPr>
        <p:spPr>
          <a:xfrm>
            <a:off x="4682228" y="1308175"/>
            <a:ext cx="3660900" cy="502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❏"/>
              <a:defRPr sz="24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9" descr="sheet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85425" y="274650"/>
            <a:ext cx="84012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650125" y="1260600"/>
            <a:ext cx="2507400" cy="4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3286149" y="1260600"/>
            <a:ext cx="2507400" cy="4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3"/>
          </p:nvPr>
        </p:nvSpPr>
        <p:spPr>
          <a:xfrm>
            <a:off x="5922173" y="1260600"/>
            <a:ext cx="2507400" cy="489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❏"/>
              <a:defRPr sz="20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sheet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85425" y="274650"/>
            <a:ext cx="8401200" cy="700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2" descr="sheet4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BFE7-8215-4A4C-A2E9-D2B4F9697010}" type="datetimeFigureOut">
              <a:rPr lang="it-IT" smtClean="0"/>
              <a:pPr/>
              <a:t>21/01/2019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545BB-9AF0-475D-BC18-03C8FF5C72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49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6B9FA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425" y="274650"/>
            <a:ext cx="84012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7325" y="1339875"/>
            <a:ext cx="7642800" cy="48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3000"/>
              <a:buFont typeface="Muli"/>
              <a:buChar char="▪"/>
              <a:defRPr sz="30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Muli"/>
              <a:buChar char="▪"/>
              <a:defRPr sz="24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400"/>
              <a:buFont typeface="Muli"/>
              <a:buChar char="▪"/>
              <a:defRPr sz="24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Muli"/>
              <a:buChar char="❏"/>
              <a:defRPr sz="18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Muli"/>
              <a:buChar char="❏"/>
              <a:defRPr sz="18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Muli"/>
              <a:buChar char="❏"/>
              <a:defRPr sz="18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Muli"/>
              <a:buChar char="❏"/>
              <a:defRPr sz="18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Muli"/>
              <a:buChar char="❏"/>
              <a:defRPr sz="18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Muli"/>
              <a:buChar char="❏"/>
              <a:defRPr sz="180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6B9FA4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61" r:id="rId9"/>
  </p:sldLayoutIdLst>
  <p:transition>
    <p:fade thruBlk="1"/>
  </p:transition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lickr.com/photos/oncho88/599907706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emf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5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gif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regione.toscana.it/documents/10180/13326766/Allegato+parere+n.+46-2015+Prev+e+conrollo+malattia+di+Chagas.pdf/a91b89ec-2366-4abf-8646-ba65a543e025?version=1.0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685800" y="632275"/>
            <a:ext cx="38862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/>
              <a:t>Experiences on prevention and control of congenital Chagas disease: ITALY</a:t>
            </a:r>
            <a:endParaRPr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BDF49B8C-94CE-45A8-AD8A-62480F3C6055}"/>
              </a:ext>
            </a:extLst>
          </p:cNvPr>
          <p:cNvSpPr/>
          <p:nvPr/>
        </p:nvSpPr>
        <p:spPr>
          <a:xfrm>
            <a:off x="5367004" y="6611779"/>
            <a:ext cx="377699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000" dirty="0">
                <a:latin typeface="Montserrat" panose="020B0604020202020204" charset="0"/>
              </a:rPr>
              <a:t>https://www.slidescarnival.com/category/free-templates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1F8E0488-62C9-42E9-B494-DC810912A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151" y="5286648"/>
            <a:ext cx="1527849" cy="1145887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8EEB99CB-753F-4424-B0E3-390ABF0D1234}"/>
              </a:ext>
            </a:extLst>
          </p:cNvPr>
          <p:cNvSpPr txBox="1"/>
          <p:nvPr/>
        </p:nvSpPr>
        <p:spPr>
          <a:xfrm>
            <a:off x="5588677" y="2059709"/>
            <a:ext cx="3091196" cy="2246769"/>
          </a:xfrm>
          <a:prstGeom prst="rect">
            <a:avLst/>
          </a:prstGeom>
          <a:solidFill>
            <a:schemeClr val="bg1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2000" dirty="0"/>
              <a:t>Dr Andrea Angheben</a:t>
            </a:r>
          </a:p>
          <a:p>
            <a:r>
              <a:rPr lang="it-IT" sz="2000" dirty="0"/>
              <a:t>Dr Paola Rodari</a:t>
            </a:r>
          </a:p>
          <a:p>
            <a:r>
              <a:rPr lang="it-IT" sz="2000" dirty="0"/>
              <a:t>Dr Federico Gobbi</a:t>
            </a:r>
          </a:p>
          <a:p>
            <a:r>
              <a:rPr lang="it-IT" sz="2000" dirty="0"/>
              <a:t>Dr Lorenzo </a:t>
            </a:r>
            <a:r>
              <a:rPr lang="it-IT" sz="2000" dirty="0" err="1"/>
              <a:t>Zammarchi</a:t>
            </a:r>
            <a:endParaRPr lang="it-IT" sz="2000" dirty="0"/>
          </a:p>
          <a:p>
            <a:r>
              <a:rPr lang="it-IT" sz="2000" dirty="0"/>
              <a:t>Prof Alessandro Bartoloni</a:t>
            </a:r>
          </a:p>
          <a:p>
            <a:r>
              <a:rPr lang="it-IT" sz="2000" dirty="0"/>
              <a:t>Dr Marco Rizzi</a:t>
            </a:r>
          </a:p>
          <a:p>
            <a:r>
              <a:rPr lang="it-IT" sz="2000" dirty="0"/>
              <a:t>Dr Serena Venturelli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9FA4">
            <a:alpha val="69000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 idx="4294967295"/>
          </p:nvPr>
        </p:nvSpPr>
        <p:spPr>
          <a:xfrm>
            <a:off x="523680" y="-742802"/>
            <a:ext cx="7589982" cy="20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>
                <a:solidFill>
                  <a:srgbClr val="111111"/>
                </a:solidFill>
              </a:rPr>
              <a:t>Other </a:t>
            </a:r>
            <a:r>
              <a:rPr lang="it-IT" sz="6000" dirty="0" err="1">
                <a:solidFill>
                  <a:srgbClr val="111111"/>
                </a:solidFill>
              </a:rPr>
              <a:t>actors</a:t>
            </a:r>
            <a:r>
              <a:rPr lang="it-IT" sz="6000" dirty="0">
                <a:solidFill>
                  <a:srgbClr val="111111"/>
                </a:solidFill>
              </a:rPr>
              <a:t>, </a:t>
            </a:r>
            <a:r>
              <a:rPr lang="it-IT" sz="6000" dirty="0" err="1">
                <a:solidFill>
                  <a:srgbClr val="111111"/>
                </a:solidFill>
              </a:rPr>
              <a:t>Italy</a:t>
            </a:r>
            <a:endParaRPr sz="6000" dirty="0">
              <a:solidFill>
                <a:srgbClr val="111111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12BBC450-85FF-40BB-B460-5894A54A8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25" y="1573985"/>
            <a:ext cx="2040470" cy="134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2E8C4FB-FA3B-4A03-ADB6-822EDF4CE06A}"/>
              </a:ext>
            </a:extLst>
          </p:cNvPr>
          <p:cNvSpPr txBox="1"/>
          <p:nvPr/>
        </p:nvSpPr>
        <p:spPr>
          <a:xfrm>
            <a:off x="646545" y="2914124"/>
            <a:ext cx="1283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Milan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4840DC37-41DD-4E84-BF00-63DB2219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039" y="1573986"/>
            <a:ext cx="2371725" cy="1340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F23F07C7-66DE-4FAF-BE7D-56D6844EE43E}"/>
              </a:ext>
            </a:extLst>
          </p:cNvPr>
          <p:cNvSpPr txBox="1"/>
          <p:nvPr/>
        </p:nvSpPr>
        <p:spPr>
          <a:xfrm>
            <a:off x="3137020" y="2914124"/>
            <a:ext cx="1283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Genova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7ACCC7C-D915-4EAF-A4DA-4D58B63D6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25" y="3313895"/>
            <a:ext cx="5912857" cy="1337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68DF706C-B537-4A10-8662-78C9A1837613}"/>
              </a:ext>
            </a:extLst>
          </p:cNvPr>
          <p:cNvSpPr txBox="1"/>
          <p:nvPr/>
        </p:nvSpPr>
        <p:spPr>
          <a:xfrm>
            <a:off x="646544" y="4651522"/>
            <a:ext cx="1283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Rome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0708570E-B49A-4308-B85F-17B7C55FB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23" y="1573985"/>
            <a:ext cx="1779732" cy="1334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F2A5B099-649B-42FA-A049-B1B1A1550CB4}"/>
              </a:ext>
            </a:extLst>
          </p:cNvPr>
          <p:cNvSpPr txBox="1"/>
          <p:nvPr/>
        </p:nvSpPr>
        <p:spPr>
          <a:xfrm>
            <a:off x="5823526" y="2908784"/>
            <a:ext cx="1283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Rome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4C5E2FFD-6E15-47C0-9B45-49268EE25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47" y="1440688"/>
            <a:ext cx="443350" cy="4433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8B4211FC-DBA3-4EC0-B0EB-72AEA789E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529" y="1442010"/>
            <a:ext cx="443351" cy="4433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magine 20" descr="Immagine che contiene oggetto&#10;&#10;Descrizione generata con affidabilità elevata">
            <a:extLst>
              <a:ext uri="{FF2B5EF4-FFF2-40B4-BE49-F238E27FC236}">
                <a16:creationId xmlns="" xmlns:a16="http://schemas.microsoft.com/office/drawing/2014/main" id="{E3A217D6-D101-4410-BECC-99FB80A80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1303" y="4840663"/>
            <a:ext cx="443352" cy="4433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magine 29">
            <a:extLst>
              <a:ext uri="{FF2B5EF4-FFF2-40B4-BE49-F238E27FC236}">
                <a16:creationId xmlns="" xmlns:a16="http://schemas.microsoft.com/office/drawing/2014/main" id="{14CF19D7-DBCD-40E8-9A2D-9952A97AA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333" y="1437745"/>
            <a:ext cx="443350" cy="4433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magine 30">
            <a:extLst>
              <a:ext uri="{FF2B5EF4-FFF2-40B4-BE49-F238E27FC236}">
                <a16:creationId xmlns="" xmlns:a16="http://schemas.microsoft.com/office/drawing/2014/main" id="{70FDBD29-994B-4444-9064-8C6F6F35B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954" y="1447505"/>
            <a:ext cx="443351" cy="4433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="" xmlns:a16="http://schemas.microsoft.com/office/drawing/2014/main" id="{FEDA8BD4-5B8D-4589-87C5-6647D24D9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47" y="3224177"/>
            <a:ext cx="443350" cy="4433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magine 32">
            <a:extLst>
              <a:ext uri="{FF2B5EF4-FFF2-40B4-BE49-F238E27FC236}">
                <a16:creationId xmlns="" xmlns:a16="http://schemas.microsoft.com/office/drawing/2014/main" id="{22EF739D-D2AA-4B1E-85E2-AD5C99206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438" y="3216561"/>
            <a:ext cx="443351" cy="4433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752EF6EA-2366-4073-8FF1-CF8A52E19E2E}"/>
              </a:ext>
            </a:extLst>
          </p:cNvPr>
          <p:cNvSpPr txBox="1"/>
          <p:nvPr/>
        </p:nvSpPr>
        <p:spPr>
          <a:xfrm>
            <a:off x="7107381" y="4422954"/>
            <a:ext cx="618837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305851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FC46583B-3D06-4A73-B94B-B78DCC5D0C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E862740-6C57-444B-B851-150759AC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325" y="1073409"/>
            <a:ext cx="73533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6098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8B00FCB-FBFE-48A7-9290-82BB6AEE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Latin American </a:t>
            </a:r>
            <a:r>
              <a:rPr lang="it-IT" dirty="0" err="1"/>
              <a:t>migrant</a:t>
            </a:r>
            <a:r>
              <a:rPr lang="it-IT" dirty="0"/>
              <a:t>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B069AA07-1441-4BDC-AE21-779A79D1B8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26CCFB80-4595-4D4A-ACFD-38AEAAC8B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951" y="1786082"/>
            <a:ext cx="62960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8944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34E54397-DC7A-4742-BF67-792E959327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98F294E9-BFFE-4274-9C37-AA930EDF1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413" y="1856508"/>
            <a:ext cx="4286951" cy="463704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FF96FC9-0C18-430A-964E-DC5CD81CF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1" y="440650"/>
            <a:ext cx="4888922" cy="267824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="" xmlns:a16="http://schemas.microsoft.com/office/drawing/2014/main" id="{AD219BDA-CE89-4E39-B05F-0E9E39034A67}"/>
              </a:ext>
            </a:extLst>
          </p:cNvPr>
          <p:cNvSpPr txBox="1">
            <a:spLocks/>
          </p:cNvSpPr>
          <p:nvPr/>
        </p:nvSpPr>
        <p:spPr>
          <a:xfrm>
            <a:off x="1130728" y="6157500"/>
            <a:ext cx="8401200" cy="700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dirty="0"/>
              <a:t>From </a:t>
            </a:r>
            <a:r>
              <a:rPr lang="it-IT" dirty="0" err="1"/>
              <a:t>where</a:t>
            </a:r>
            <a:r>
              <a:rPr lang="it-IT" dirty="0"/>
              <a:t> in Latin America,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many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0201729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85800" y="3638224"/>
            <a:ext cx="77724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latin typeface="Muli"/>
                <a:ea typeface="Muli"/>
                <a:cs typeface="Muli"/>
                <a:sym typeface="Muli"/>
              </a:rPr>
              <a:t>Epidemiological context and health system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/>
          </p:nvPr>
        </p:nvSpPr>
        <p:spPr>
          <a:xfrm>
            <a:off x="794425" y="5371370"/>
            <a:ext cx="7663800" cy="8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2</a:t>
            </a:r>
            <a:endParaRPr sz="30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A1EF955-88C1-42C7-9B84-8643EEC68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9" y="140544"/>
            <a:ext cx="180457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96302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976C71F-FB5B-4CD3-938A-BE32D41669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2000" b="0" dirty="0">
                <a:latin typeface="Muli" panose="020B0604020202020204" charset="0"/>
              </a:rPr>
              <a:t>Latin American communities </a:t>
            </a:r>
            <a:r>
              <a:rPr lang="it-IT" sz="2000" b="0" dirty="0" err="1">
                <a:latin typeface="Muli" panose="020B0604020202020204" charset="0"/>
              </a:rPr>
              <a:t>patchy</a:t>
            </a:r>
            <a:r>
              <a:rPr lang="it-IT" sz="2000" b="0" dirty="0">
                <a:latin typeface="Muli" panose="020B0604020202020204" charset="0"/>
              </a:rPr>
              <a:t> distributed </a:t>
            </a:r>
            <a:r>
              <a:rPr lang="it-IT" sz="2000" b="0" dirty="0" err="1">
                <a:latin typeface="Muli" panose="020B0604020202020204" charset="0"/>
              </a:rPr>
              <a:t>across</a:t>
            </a:r>
            <a:r>
              <a:rPr lang="it-IT" sz="2000" b="0" dirty="0">
                <a:latin typeface="Muli" panose="020B0604020202020204" charset="0"/>
              </a:rPr>
              <a:t> the country</a:t>
            </a:r>
            <a:br>
              <a:rPr lang="it-IT" sz="2000" b="0" dirty="0">
                <a:latin typeface="Muli" panose="020B0604020202020204" charset="0"/>
              </a:rPr>
            </a:br>
            <a:r>
              <a:rPr lang="it-IT" sz="2000" b="0" dirty="0">
                <a:latin typeface="Muli" panose="020B0604020202020204" charset="0"/>
              </a:rPr>
              <a:t/>
            </a:r>
            <a:br>
              <a:rPr lang="it-IT" sz="2000" b="0" dirty="0">
                <a:latin typeface="Muli" panose="020B0604020202020204" charset="0"/>
              </a:rPr>
            </a:br>
            <a:r>
              <a:rPr lang="it-IT" sz="2000" b="0" dirty="0" err="1">
                <a:latin typeface="Muli" panose="020B0604020202020204" charset="0"/>
              </a:rPr>
              <a:t>Sanitary</a:t>
            </a:r>
            <a:r>
              <a:rPr lang="it-IT" sz="2000" b="0" dirty="0">
                <a:latin typeface="Muli" panose="020B0604020202020204" charset="0"/>
              </a:rPr>
              <a:t> system with a </a:t>
            </a:r>
            <a:r>
              <a:rPr lang="it-IT" sz="2000" b="0" dirty="0" err="1">
                <a:latin typeface="Muli" panose="020B0604020202020204" charset="0"/>
              </a:rPr>
              <a:t>federal</a:t>
            </a:r>
            <a:r>
              <a:rPr lang="it-IT" sz="2000" b="0" dirty="0">
                <a:latin typeface="Muli" panose="020B0604020202020204" charset="0"/>
              </a:rPr>
              <a:t> </a:t>
            </a:r>
            <a:r>
              <a:rPr lang="it-IT" sz="2000" b="0" dirty="0" err="1">
                <a:latin typeface="Muli" panose="020B0604020202020204" charset="0"/>
              </a:rPr>
              <a:t>development</a:t>
            </a:r>
            <a:r>
              <a:rPr lang="it-IT" sz="2000" b="0" dirty="0">
                <a:latin typeface="Muli" panose="020B0604020202020204" charset="0"/>
              </a:rPr>
              <a:t/>
            </a:r>
            <a:br>
              <a:rPr lang="it-IT" sz="2000" b="0" dirty="0">
                <a:latin typeface="Muli" panose="020B0604020202020204" charset="0"/>
              </a:rPr>
            </a:br>
            <a:r>
              <a:rPr lang="it-IT" sz="2000" b="0" dirty="0">
                <a:latin typeface="Muli" panose="020B0604020202020204" charset="0"/>
              </a:rPr>
              <a:t/>
            </a:r>
            <a:br>
              <a:rPr lang="it-IT" sz="2000" b="0" dirty="0">
                <a:latin typeface="Muli" panose="020B0604020202020204" charset="0"/>
              </a:rPr>
            </a:b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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difficult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 to have a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national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 plan of control</a:t>
            </a:r>
            <a:b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</a:b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/>
            </a:r>
            <a:b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</a:b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 6-12000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cases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estimated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,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around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 600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diagnosed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/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treated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 (5-10%)</a:t>
            </a:r>
            <a:b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</a:b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/>
            </a:r>
            <a:b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</a:b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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hidden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migrants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 (migration 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Italy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-LA, LA-</a:t>
            </a:r>
            <a:r>
              <a:rPr lang="it-IT" sz="2000" b="0" dirty="0" err="1">
                <a:latin typeface="Muli" panose="020B0604020202020204" charset="0"/>
                <a:sym typeface="Wingdings" panose="05000000000000000000" pitchFamily="2" charset="2"/>
              </a:rPr>
              <a:t>Italy</a:t>
            </a:r>
            <a:r>
              <a:rPr lang="it-IT" sz="2000" b="0" dirty="0">
                <a:latin typeface="Muli" panose="020B0604020202020204" charset="0"/>
                <a:sym typeface="Wingdings" panose="05000000000000000000" pitchFamily="2" charset="2"/>
              </a:rPr>
              <a:t>)</a:t>
            </a:r>
            <a:endParaRPr lang="it-IT" sz="2000" b="0" dirty="0">
              <a:latin typeface="Muli" panose="020B0604020202020204" charset="0"/>
            </a:endParaRPr>
          </a:p>
        </p:txBody>
      </p:sp>
      <p:pic>
        <p:nvPicPr>
          <p:cNvPr id="4" name="Immagine 3" descr="Immagine che contiene animale, mammifero, gatto, grande felino&#10;&#10;Descrizione generata con affidabilità molto elevata">
            <a:extLst>
              <a:ext uri="{FF2B5EF4-FFF2-40B4-BE49-F238E27FC236}">
                <a16:creationId xmlns="" xmlns:a16="http://schemas.microsoft.com/office/drawing/2014/main" id="{534768A0-FBF9-4106-ADFC-6E26363F1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24581" y="2178775"/>
            <a:ext cx="3685309" cy="24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8602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2F3FB571-F171-42BE-B47C-21A0B8B597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DD8997CC-3170-4220-8746-483E62D0A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018" y="371413"/>
            <a:ext cx="7060055" cy="53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46233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FF9D0352-7101-4459-A848-6133EA5B5A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68A8666-62E6-4D78-A576-47295C08A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51" y="381249"/>
            <a:ext cx="7473022" cy="5637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703533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60D0FB6-9AA5-4DF0-A05D-A39D96E4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Strenghts</a:t>
            </a:r>
            <a:r>
              <a:rPr lang="it-IT" dirty="0"/>
              <a:t> of the </a:t>
            </a:r>
            <a:r>
              <a:rPr lang="it-IT" dirty="0" err="1"/>
              <a:t>Italian</a:t>
            </a:r>
            <a:r>
              <a:rPr lang="it-IT" dirty="0"/>
              <a:t> National Health System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82825E5E-DA10-43D6-AB16-C08307BA0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The Italian National Health Service was established on December 23</a:t>
            </a:r>
            <a:r>
              <a:rPr lang="en-US" sz="1600" baseline="30000" dirty="0"/>
              <a:t>rd</a:t>
            </a:r>
            <a:r>
              <a:rPr lang="en-US" sz="1600" dirty="0"/>
              <a:t> </a:t>
            </a:r>
            <a:r>
              <a:rPr lang="en-US" sz="1600" b="1" dirty="0"/>
              <a:t>1978</a:t>
            </a:r>
            <a:r>
              <a:rPr lang="en-US" sz="1600" dirty="0"/>
              <a:t> end approved by 85% of the Parliament (L.833/78). </a:t>
            </a:r>
          </a:p>
          <a:p>
            <a:r>
              <a:rPr lang="en-US" sz="1600" dirty="0"/>
              <a:t>The NHS is founded on the principles of </a:t>
            </a:r>
            <a:r>
              <a:rPr lang="en-US" sz="1600" b="1" dirty="0"/>
              <a:t>universal coverage</a:t>
            </a:r>
            <a:r>
              <a:rPr lang="en-US" sz="1600" dirty="0"/>
              <a:t>, </a:t>
            </a:r>
            <a:r>
              <a:rPr lang="en-US" sz="1600" b="1" dirty="0"/>
              <a:t>social financing </a:t>
            </a:r>
            <a:r>
              <a:rPr lang="en-US" sz="1600" dirty="0"/>
              <a:t>through the use of general taxation and </a:t>
            </a:r>
            <a:r>
              <a:rPr lang="en-US" sz="1600" b="1" dirty="0"/>
              <a:t>non-discriminatory access</a:t>
            </a:r>
            <a:r>
              <a:rPr lang="en-US" sz="1600" dirty="0"/>
              <a:t> to the health care services.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2C95870A-04F9-40B2-A338-33C5B041696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1600" dirty="0"/>
              <a:t>From this Act onward, the history of public health is solidly integrated with the Constitution of our country, with its civil and democratic growth and its economic and social development. </a:t>
            </a:r>
          </a:p>
          <a:p>
            <a:r>
              <a:rPr lang="en-US" sz="1600" dirty="0"/>
              <a:t>This pathway included the creation of the system based on “healthcare trusts” in order to foster efficiency and managerial skills, ensuring </a:t>
            </a:r>
            <a:r>
              <a:rPr lang="en-US" sz="1600" b="1" dirty="0"/>
              <a:t>provision of healthcare basket benefits </a:t>
            </a:r>
            <a:r>
              <a:rPr lang="en-US" sz="1600" dirty="0"/>
              <a:t>(so called LEA)  homogenously within the national territory.</a:t>
            </a:r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B7C8DE1B-454F-4FF7-923E-FBDBED0DA8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564569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4222DC3-34D5-4C87-861C-BA2490BE0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616" y="2467792"/>
            <a:ext cx="7772400" cy="877800"/>
          </a:xfrm>
        </p:spPr>
        <p:txBody>
          <a:bodyPr/>
          <a:lstStyle/>
          <a:p>
            <a:r>
              <a:rPr lang="it-IT" dirty="0"/>
              <a:t>Features and </a:t>
            </a:r>
            <a:r>
              <a:rPr lang="it-IT" dirty="0" err="1"/>
              <a:t>Criticisms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6562D58-B1BC-4B5C-9D6E-422425C1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808" y="3345592"/>
            <a:ext cx="7772400" cy="1046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No plan on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NTDs</a:t>
            </a:r>
            <a:endParaRPr lang="it-IT" sz="16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Chagas disease (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also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congenital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control)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diagnosis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not free (ticket=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contribution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of patient)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Essential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Levels of Assistance (LEA) not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containing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CD,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even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congenital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or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pediatric</a:t>
            </a:r>
            <a:endParaRPr lang="it-IT" sz="16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Some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programs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Tuscany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offer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free test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during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pregnancy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When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diagnosed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CD can be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treated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for free in Hospital,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at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low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charge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as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out-patient (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drug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free, </a:t>
            </a:r>
            <a:r>
              <a:rPr lang="it-IT" sz="1600" dirty="0" err="1">
                <a:solidFill>
                  <a:schemeClr val="accent4">
                    <a:lumMod val="50000"/>
                  </a:schemeClr>
                </a:solidFill>
              </a:rPr>
              <a:t>exams</a:t>
            </a:r>
            <a:r>
              <a:rPr lang="it-IT" sz="1600" dirty="0">
                <a:solidFill>
                  <a:schemeClr val="accent4">
                    <a:lumMod val="50000"/>
                  </a:schemeClr>
                </a:solidFill>
              </a:rPr>
              <a:t> with ticket) </a:t>
            </a:r>
          </a:p>
        </p:txBody>
      </p:sp>
    </p:spTree>
    <p:extLst>
      <p:ext uri="{BB962C8B-B14F-4D97-AF65-F5344CB8AC3E}">
        <p14:creationId xmlns:p14="http://schemas.microsoft.com/office/powerpoint/2010/main" val="2602136950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395689" y="1815659"/>
            <a:ext cx="7875259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-        </a:t>
            </a:r>
            <a:r>
              <a:rPr lang="en-US" sz="1800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Presentation of the </a:t>
            </a: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group, network and institutions </a:t>
            </a: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  <a:p>
            <a:pPr>
              <a:spcBef>
                <a:spcPts val="600"/>
              </a:spcBef>
            </a:pP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-        Epidemiological context and health system</a:t>
            </a: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  <a:p>
            <a:pPr marL="285750" lvl="0" indent="-285750">
              <a:spcBef>
                <a:spcPts val="600"/>
              </a:spcBef>
              <a:buFontTx/>
              <a:buChar char="-"/>
            </a:pP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Legal and normative framework </a:t>
            </a:r>
            <a:r>
              <a:rPr lang="en-US" sz="1800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(laws and/or protocols…)</a:t>
            </a:r>
          </a:p>
          <a:p>
            <a:pPr lvl="0">
              <a:spcBef>
                <a:spcPts val="600"/>
              </a:spcBef>
            </a:pPr>
            <a:endParaRPr lang="en-US" sz="1800" dirty="0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  <a:p>
            <a:pPr lvl="0">
              <a:spcBef>
                <a:spcPts val="600"/>
              </a:spcBef>
            </a:pP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-        Biomedical and psychosocial strategies</a:t>
            </a: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  <a:p>
            <a:pPr lvl="0">
              <a:spcBef>
                <a:spcPts val="600"/>
              </a:spcBef>
            </a:pP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-        Laboratory protocol </a:t>
            </a:r>
            <a:r>
              <a:rPr lang="en-US" sz="1800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and internal and external </a:t>
            </a: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quality control</a:t>
            </a:r>
          </a:p>
          <a:p>
            <a:pPr lvl="0">
              <a:spcBef>
                <a:spcPts val="600"/>
              </a:spcBef>
            </a:pPr>
            <a:endParaRPr lang="en-US" sz="1800" b="1" dirty="0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  <a:p>
            <a:pPr lvl="0">
              <a:spcBef>
                <a:spcPts val="600"/>
              </a:spcBef>
            </a:pPr>
            <a:r>
              <a:rPr lang="en-US" sz="1800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-        Information system, </a:t>
            </a:r>
            <a:r>
              <a:rPr lang="en-US" sz="1800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epidemiological variables and case notification</a:t>
            </a:r>
            <a:endParaRPr sz="1200" dirty="0">
              <a:solidFill>
                <a:srgbClr val="11111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29858AEF-9ADA-43D9-9540-CF1590184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" y="230907"/>
            <a:ext cx="4414982" cy="1247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85800" y="3638224"/>
            <a:ext cx="77724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latin typeface="Muli"/>
                <a:ea typeface="Muli"/>
                <a:cs typeface="Muli"/>
                <a:sym typeface="Muli"/>
              </a:rPr>
              <a:t>Legal and normative framework (laws and/or protocols…)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/>
          </p:nvPr>
        </p:nvSpPr>
        <p:spPr>
          <a:xfrm>
            <a:off x="794425" y="5371370"/>
            <a:ext cx="7663800" cy="8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3</a:t>
            </a:r>
            <a:endParaRPr sz="30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F63217E2-094B-455B-AF5F-1B1CD1BAE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9" y="140544"/>
            <a:ext cx="180457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16868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="" xmlns:a16="http://schemas.microsoft.com/office/drawing/2014/main" id="{948A04EB-2357-4484-B135-C48721B72C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7AA9A01-4631-4A23-B396-73ADB82E6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836" y="368357"/>
            <a:ext cx="5567245" cy="6088849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41AD22D1-5071-4EEF-80DE-390E8B31762A}"/>
              </a:ext>
            </a:extLst>
          </p:cNvPr>
          <p:cNvSpPr/>
          <p:nvPr/>
        </p:nvSpPr>
        <p:spPr>
          <a:xfrm>
            <a:off x="438727" y="596674"/>
            <a:ext cx="4133273" cy="954107"/>
          </a:xfrm>
          <a:prstGeom prst="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“SCREENING E PERCORSO DI CURA PER LA CARDIOMIOPATIA DA MALATTIA DI CHAGAS NELLE DONNE DI ORIGINE LATINOAMERICANA IN ETA’ FERTILE”);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B78A8BE-5BDB-4812-A95D-E1D5EC5EB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1841818"/>
            <a:ext cx="2114550" cy="2162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10B60D07-F86F-4C82-8A13-5F8B6B5C3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180" y="4295030"/>
            <a:ext cx="2350366" cy="1897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E2BEABCF-4698-4C66-A8AD-B75AAF68558E}"/>
              </a:ext>
            </a:extLst>
          </p:cNvPr>
          <p:cNvSpPr/>
          <p:nvPr/>
        </p:nvSpPr>
        <p:spPr>
          <a:xfrm rot="19719025">
            <a:off x="933806" y="2201284"/>
            <a:ext cx="6825845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Operation protocol of screening and </a:t>
            </a:r>
            <a:r>
              <a:rPr lang="en-US" sz="4400" dirty="0" err="1"/>
              <a:t>managment</a:t>
            </a:r>
            <a:r>
              <a:rPr lang="en-US" sz="4400" dirty="0"/>
              <a:t> of Chagas disease</a:t>
            </a:r>
          </a:p>
        </p:txBody>
      </p:sp>
    </p:spTree>
    <p:extLst>
      <p:ext uri="{BB962C8B-B14F-4D97-AF65-F5344CB8AC3E}">
        <p14:creationId xmlns:p14="http://schemas.microsoft.com/office/powerpoint/2010/main" val="10399096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F8399-A310-4F27-B423-675E6DD74E8D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/>
              <a:t>Chagas - ATS - 7 dicembre 2017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0586"/>
            <a:ext cx="6092619" cy="66353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F8399-A310-4F27-B423-675E6DD74E8D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/>
              <a:t>Chagas - ATS - 7 dicembre 2017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885460" cy="64351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432241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F8399-A310-4F27-B423-675E6DD74E8D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4294967295"/>
          </p:nvPr>
        </p:nvSpPr>
        <p:spPr>
          <a:xfrm>
            <a:off x="5730923" y="54419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dirty="0" err="1"/>
              <a:t>Chagas</a:t>
            </a:r>
            <a:r>
              <a:rPr lang="it-IT" dirty="0"/>
              <a:t> - 7 dicembre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9" y="739343"/>
            <a:ext cx="7946184" cy="45150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713060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-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085D7-8EA8-41F9-AB51-8D139CE4F538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192687" cy="659347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87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44450"/>
            <a:ext cx="5454650" cy="66690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6964FCF5-C26A-4E7C-8DCE-EEBE78B814AE}"/>
              </a:ext>
            </a:extLst>
          </p:cNvPr>
          <p:cNvSpPr/>
          <p:nvPr/>
        </p:nvSpPr>
        <p:spPr>
          <a:xfrm rot="19935427">
            <a:off x="-98920" y="2680752"/>
            <a:ext cx="9512540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sz="4400" dirty="0"/>
              <a:t>Tuscany Regional Deliberation n°489</a:t>
            </a:r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 idx="4294967295"/>
          </p:nvPr>
        </p:nvSpPr>
        <p:spPr>
          <a:xfrm>
            <a:off x="195984" y="352063"/>
            <a:ext cx="9058852" cy="700087"/>
          </a:xfrm>
        </p:spPr>
        <p:txBody>
          <a:bodyPr>
            <a:noAutofit/>
          </a:bodyPr>
          <a:lstStyle/>
          <a:p>
            <a:pPr algn="l"/>
            <a:r>
              <a:rPr lang="it-IT" altLang="it-IT" sz="3200" b="1" dirty="0">
                <a:solidFill>
                  <a:schemeClr val="tx1"/>
                </a:solidFill>
              </a:rPr>
              <a:t>Program Chagas in </a:t>
            </a:r>
            <a:r>
              <a:rPr lang="it-IT" altLang="it-IT" sz="3200" b="1" dirty="0" err="1">
                <a:solidFill>
                  <a:schemeClr val="tx1"/>
                </a:solidFill>
              </a:rPr>
              <a:t>pregnancy</a:t>
            </a:r>
            <a:r>
              <a:rPr lang="it-IT" altLang="it-IT" sz="3200" b="1" dirty="0">
                <a:solidFill>
                  <a:schemeClr val="tx1"/>
                </a:solidFill>
              </a:rPr>
              <a:t> - </a:t>
            </a:r>
            <a:r>
              <a:rPr lang="it-IT" altLang="it-IT" sz="3200" b="1" dirty="0" err="1">
                <a:solidFill>
                  <a:schemeClr val="tx1"/>
                </a:solidFill>
              </a:rPr>
              <a:t>Tuscany</a:t>
            </a:r>
            <a:endParaRPr lang="it-IT" altLang="it-IT" sz="3200" b="1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006764" y="1302905"/>
            <a:ext cx="7643813" cy="4852988"/>
          </a:xfrm>
        </p:spPr>
        <p:txBody>
          <a:bodyPr>
            <a:normAutofit/>
          </a:bodyPr>
          <a:lstStyle/>
          <a:p>
            <a:pPr marL="514350" indent="-514350"/>
            <a:r>
              <a:rPr lang="it-IT" altLang="it-IT" sz="2800" dirty="0" err="1"/>
              <a:t>Offer</a:t>
            </a:r>
            <a:r>
              <a:rPr lang="it-IT" altLang="it-IT" sz="2800" dirty="0"/>
              <a:t> of the screening </a:t>
            </a:r>
            <a:r>
              <a:rPr lang="it-IT" altLang="it-IT" sz="2800" dirty="0" err="1"/>
              <a:t>at</a:t>
            </a:r>
            <a:r>
              <a:rPr lang="it-IT" altLang="it-IT" sz="2800" dirty="0"/>
              <a:t> first access </a:t>
            </a:r>
            <a:r>
              <a:rPr lang="it-IT" altLang="it-IT" sz="2000" dirty="0"/>
              <a:t>(</a:t>
            </a:r>
            <a:r>
              <a:rPr lang="it-IT" altLang="it-IT" sz="2000" dirty="0" err="1"/>
              <a:t>when</a:t>
            </a:r>
            <a:r>
              <a:rPr lang="it-IT" altLang="it-IT" sz="2000" dirty="0"/>
              <a:t> the </a:t>
            </a:r>
            <a:r>
              <a:rPr lang="it-IT" altLang="it-IT" sz="2000" dirty="0" err="1"/>
              <a:t>pregnancy</a:t>
            </a:r>
            <a:r>
              <a:rPr lang="it-IT" altLang="it-IT" sz="2000" dirty="0"/>
              <a:t> booklet </a:t>
            </a:r>
            <a:r>
              <a:rPr lang="it-IT" altLang="it-IT" sz="2000" dirty="0" err="1"/>
              <a:t>is</a:t>
            </a:r>
            <a:r>
              <a:rPr lang="it-IT" altLang="it-IT" sz="2000" dirty="0"/>
              <a:t> </a:t>
            </a:r>
            <a:r>
              <a:rPr lang="it-IT" altLang="it-IT" sz="2000" dirty="0" err="1"/>
              <a:t>given</a:t>
            </a:r>
            <a:r>
              <a:rPr lang="it-IT" altLang="it-IT" sz="2000" dirty="0"/>
              <a:t> to the woman)</a:t>
            </a:r>
          </a:p>
          <a:p>
            <a:pPr marL="514350" indent="-514350"/>
            <a:r>
              <a:rPr lang="it-IT" altLang="it-IT" sz="2800" dirty="0" err="1"/>
              <a:t>Prescription</a:t>
            </a:r>
            <a:r>
              <a:rPr lang="it-IT" altLang="it-IT" sz="2800" dirty="0"/>
              <a:t> of the Chagas test</a:t>
            </a:r>
          </a:p>
          <a:p>
            <a:pPr marL="514350" indent="-514350"/>
            <a:r>
              <a:rPr lang="it-IT" altLang="it-IT" sz="2800" dirty="0" err="1"/>
              <a:t>During</a:t>
            </a:r>
            <a:r>
              <a:rPr lang="it-IT" altLang="it-IT" sz="2800" dirty="0"/>
              <a:t> </a:t>
            </a:r>
            <a:r>
              <a:rPr lang="it-IT" altLang="it-IT" sz="2800" dirty="0" err="1"/>
              <a:t>pregnancy</a:t>
            </a:r>
            <a:r>
              <a:rPr lang="it-IT" altLang="it-IT" sz="2800" dirty="0"/>
              <a:t> test </a:t>
            </a:r>
            <a:r>
              <a:rPr lang="it-IT" altLang="it-IT" sz="2800" dirty="0" err="1"/>
              <a:t>is</a:t>
            </a:r>
            <a:r>
              <a:rPr lang="it-IT" altLang="it-IT" sz="2800" dirty="0"/>
              <a:t> done</a:t>
            </a:r>
          </a:p>
          <a:p>
            <a:pPr marL="514350" indent="-514350"/>
            <a:r>
              <a:rPr lang="it-IT" altLang="it-IT" sz="2800" dirty="0"/>
              <a:t>Test result</a:t>
            </a:r>
          </a:p>
          <a:p>
            <a:pPr marL="514350" indent="-514350"/>
            <a:r>
              <a:rPr lang="it-IT" altLang="it-IT" sz="2800" dirty="0"/>
              <a:t>If +, </a:t>
            </a:r>
            <a:r>
              <a:rPr lang="it-IT" altLang="it-IT" sz="2800" dirty="0" err="1"/>
              <a:t>pt</a:t>
            </a:r>
            <a:r>
              <a:rPr lang="it-IT" altLang="it-IT" sz="2800" dirty="0"/>
              <a:t> </a:t>
            </a:r>
            <a:r>
              <a:rPr lang="it-IT" altLang="it-IT" sz="2800" dirty="0" err="1"/>
              <a:t>is</a:t>
            </a:r>
            <a:r>
              <a:rPr lang="it-IT" altLang="it-IT" sz="2800" dirty="0"/>
              <a:t> </a:t>
            </a:r>
            <a:r>
              <a:rPr lang="it-IT" altLang="it-IT" sz="2800" dirty="0" err="1"/>
              <a:t>referred</a:t>
            </a:r>
            <a:r>
              <a:rPr lang="it-IT" altLang="it-IT" sz="2800" dirty="0"/>
              <a:t> to the </a:t>
            </a:r>
            <a:r>
              <a:rPr lang="it-IT" altLang="it-IT" sz="2800" dirty="0" err="1"/>
              <a:t>Regional</a:t>
            </a:r>
            <a:r>
              <a:rPr lang="it-IT" altLang="it-IT" sz="2800" dirty="0"/>
              <a:t> Centre for </a:t>
            </a:r>
            <a:r>
              <a:rPr lang="it-IT" altLang="it-IT" sz="2800" dirty="0" err="1"/>
              <a:t>Tropical</a:t>
            </a:r>
            <a:r>
              <a:rPr lang="it-IT" altLang="it-IT" sz="2800" dirty="0"/>
              <a:t> </a:t>
            </a:r>
            <a:r>
              <a:rPr lang="it-IT" altLang="it-IT" sz="2800" dirty="0" err="1"/>
              <a:t>Diseases</a:t>
            </a:r>
            <a:r>
              <a:rPr lang="it-IT" altLang="it-IT" sz="2800" dirty="0"/>
              <a:t> (Florence)</a:t>
            </a:r>
          </a:p>
          <a:p>
            <a:pPr marL="514350" indent="-514350"/>
            <a:r>
              <a:rPr lang="it-IT" altLang="it-IT" sz="2800" dirty="0"/>
              <a:t>Evaluation and follow-up of the </a:t>
            </a:r>
            <a:r>
              <a:rPr lang="it-IT" altLang="it-IT" sz="2800" dirty="0" err="1"/>
              <a:t>newborn</a:t>
            </a:r>
            <a:r>
              <a:rPr lang="it-IT" altLang="it-IT" sz="2800" dirty="0"/>
              <a:t> </a:t>
            </a:r>
            <a:r>
              <a:rPr lang="it-IT" altLang="it-IT" sz="2800" dirty="0" err="1"/>
              <a:t>if</a:t>
            </a:r>
            <a:r>
              <a:rPr lang="it-IT" altLang="it-IT" sz="2800" dirty="0"/>
              <a:t> mother </a:t>
            </a:r>
            <a:r>
              <a:rPr lang="it-IT" altLang="it-IT" sz="2800" dirty="0" err="1"/>
              <a:t>affected</a:t>
            </a:r>
            <a:endParaRPr lang="it-IT" altLang="it-IT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="" xmlns:a16="http://schemas.microsoft.com/office/drawing/2014/main" id="{2690353C-7E0F-4E9F-AE15-F865994930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8DE1DAD3-AA6A-4033-BFEA-F8CDEBA63F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80F9137C-8485-4FD3-A86C-DA9865CEA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19" y="0"/>
            <a:ext cx="4785361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62726942-B420-4799-B824-F4202785B10B}"/>
              </a:ext>
            </a:extLst>
          </p:cNvPr>
          <p:cNvSpPr txBox="1"/>
          <p:nvPr/>
        </p:nvSpPr>
        <p:spPr>
          <a:xfrm>
            <a:off x="2179319" y="0"/>
            <a:ext cx="1228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Negrar </a:t>
            </a:r>
            <a:r>
              <a:rPr lang="it-IT" dirty="0" err="1"/>
              <a:t>internal</a:t>
            </a:r>
            <a:r>
              <a:rPr lang="it-IT" dirty="0"/>
              <a:t> protocol</a:t>
            </a:r>
          </a:p>
        </p:txBody>
      </p:sp>
    </p:spTree>
    <p:extLst>
      <p:ext uri="{BB962C8B-B14F-4D97-AF65-F5344CB8AC3E}">
        <p14:creationId xmlns:p14="http://schemas.microsoft.com/office/powerpoint/2010/main" val="1934082159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85800" y="3638224"/>
            <a:ext cx="77724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dirty="0">
                <a:latin typeface="Muli"/>
                <a:ea typeface="Muli"/>
                <a:cs typeface="Muli"/>
                <a:sym typeface="Muli"/>
              </a:rPr>
              <a:t>Biomedical and psychosocial strategies</a:t>
            </a:r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/>
          </p:nvPr>
        </p:nvSpPr>
        <p:spPr>
          <a:xfrm>
            <a:off x="794425" y="5371370"/>
            <a:ext cx="7663800" cy="8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4</a:t>
            </a:r>
            <a:endParaRPr sz="30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904AFB42-0EEE-4090-ACDE-4EF525230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9" y="140544"/>
            <a:ext cx="180457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9729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85800" y="3638224"/>
            <a:ext cx="77724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>
                <a:latin typeface="Muli"/>
                <a:ea typeface="Muli"/>
                <a:cs typeface="Muli"/>
                <a:sym typeface="Muli"/>
              </a:rPr>
              <a:t>CONTEXT</a:t>
            </a:r>
            <a:br>
              <a:rPr lang="en-US" dirty="0">
                <a:latin typeface="Muli"/>
                <a:ea typeface="Muli"/>
                <a:cs typeface="Muli"/>
                <a:sym typeface="Muli"/>
              </a:rPr>
            </a:br>
            <a:r>
              <a:rPr lang="en-US" dirty="0">
                <a:latin typeface="Muli"/>
                <a:ea typeface="Muli"/>
                <a:cs typeface="Muli"/>
                <a:sym typeface="Muli"/>
              </a:rPr>
              <a:t>Presentation of the group, network and institutions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/>
          </p:nvPr>
        </p:nvSpPr>
        <p:spPr>
          <a:xfrm>
            <a:off x="794425" y="5371370"/>
            <a:ext cx="7663800" cy="8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2</a:t>
            </a:r>
            <a:endParaRPr sz="3000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9F5C106A-9D2E-4738-90CE-DDCFBB8EB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9" y="140544"/>
            <a:ext cx="180457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541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6BFFD73-E12C-4F40-9EA0-DDC360CA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51909"/>
            <a:ext cx="2003136" cy="13202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23615F7-BE53-41AC-8E7E-0ABE05A3A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45" y="1947173"/>
            <a:ext cx="2161309" cy="15479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255CC5C-F0E2-4B2E-B4CA-AAA6BAB9C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28" y="4213878"/>
            <a:ext cx="7772400" cy="877800"/>
          </a:xfrm>
        </p:spPr>
        <p:txBody>
          <a:bodyPr/>
          <a:lstStyle/>
          <a:p>
            <a:r>
              <a:rPr lang="it-IT" dirty="0" err="1"/>
              <a:t>Virtuous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26F9172F-670A-433C-85B0-71371C3D7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091" y="4807635"/>
            <a:ext cx="7772400" cy="1046400"/>
          </a:xfrm>
        </p:spPr>
        <p:txBody>
          <a:bodyPr/>
          <a:lstStyle/>
          <a:p>
            <a:r>
              <a:rPr lang="it-IT" dirty="0" err="1"/>
              <a:t>Women</a:t>
            </a:r>
            <a:r>
              <a:rPr lang="it-IT" dirty="0"/>
              <a:t> (communities) in the center</a:t>
            </a:r>
          </a:p>
          <a:p>
            <a:r>
              <a:rPr lang="it-IT" dirty="0"/>
              <a:t>AILMAC </a:t>
            </a:r>
            <a:r>
              <a:rPr lang="it-IT" dirty="0" err="1"/>
              <a:t>promoting</a:t>
            </a:r>
            <a:r>
              <a:rPr lang="it-IT" dirty="0"/>
              <a:t> (</a:t>
            </a:r>
            <a:r>
              <a:rPr lang="it-IT" dirty="0" err="1"/>
              <a:t>education</a:t>
            </a:r>
            <a:r>
              <a:rPr lang="it-IT" dirty="0"/>
              <a:t> and screening sessions)</a:t>
            </a:r>
          </a:p>
          <a:p>
            <a:r>
              <a:rPr lang="it-IT" dirty="0" err="1"/>
              <a:t>Involvment</a:t>
            </a:r>
            <a:r>
              <a:rPr lang="it-IT" dirty="0"/>
              <a:t> of communities and </a:t>
            </a:r>
            <a:r>
              <a:rPr lang="it-IT" dirty="0" err="1"/>
              <a:t>actors</a:t>
            </a:r>
            <a:endParaRPr lang="it-IT" dirty="0"/>
          </a:p>
          <a:p>
            <a:endParaRPr lang="it-IT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="" xmlns:a16="http://schemas.microsoft.com/office/drawing/2014/main" id="{EE93E90D-3468-42AE-982C-AEE8BA65E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903814"/>
              </p:ext>
            </p:extLst>
          </p:nvPr>
        </p:nvGraphicFramePr>
        <p:xfrm>
          <a:off x="1524000" y="25923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81004515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85800" y="3638224"/>
            <a:ext cx="77724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latin typeface="Muli"/>
                <a:ea typeface="Muli"/>
                <a:cs typeface="Muli"/>
                <a:sym typeface="Muli"/>
              </a:rPr>
              <a:t>Laboratory protocol and internal and external quality control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/>
          </p:nvPr>
        </p:nvSpPr>
        <p:spPr>
          <a:xfrm>
            <a:off x="794425" y="5371370"/>
            <a:ext cx="7663800" cy="8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5</a:t>
            </a:r>
            <a:endParaRPr sz="30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A4E66091-D098-41F4-8029-F5D9E38BE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9" y="140544"/>
            <a:ext cx="180457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0474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A5D8B4D-AE39-4FC6-8BFB-E1D06C68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Quality</a:t>
            </a:r>
            <a:r>
              <a:rPr lang="it-IT" dirty="0"/>
              <a:t> control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EA336498-0DD2-4102-A5F9-4011D3B3E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control</a:t>
            </a:r>
          </a:p>
          <a:p>
            <a:r>
              <a:rPr lang="it-IT" dirty="0" err="1"/>
              <a:t>Esternal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control (Brazil </a:t>
            </a:r>
            <a:r>
              <a:rPr lang="it-IT" dirty="0">
                <a:sym typeface="Wingdings" panose="05000000000000000000" pitchFamily="2" charset="2"/>
              </a:rPr>
              <a:t> PNCQ </a:t>
            </a:r>
            <a:r>
              <a:rPr lang="it-IT" dirty="0" err="1">
                <a:sym typeface="Wingdings" panose="05000000000000000000" pitchFamily="2" charset="2"/>
              </a:rPr>
              <a:t>since</a:t>
            </a:r>
            <a:r>
              <a:rPr lang="it-IT" dirty="0">
                <a:sym typeface="Wingdings" panose="05000000000000000000" pitchFamily="2" charset="2"/>
              </a:rPr>
              <a:t> 2013 Negrar-</a:t>
            </a:r>
            <a:r>
              <a:rPr lang="it-IT" dirty="0" err="1">
                <a:sym typeface="Wingdings" panose="05000000000000000000" pitchFamily="2" charset="2"/>
              </a:rPr>
              <a:t>Tuscany</a:t>
            </a:r>
            <a:r>
              <a:rPr lang="it-IT" dirty="0">
                <a:sym typeface="Wingdings" panose="05000000000000000000" pitchFamily="2" charset="2"/>
              </a:rPr>
              <a:t>; NEQAS  Bergamo)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A5492E7-34ED-4E28-9758-256F08C85A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7AE4626F-95A3-41D8-80F1-A574F16C1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725" y="3849543"/>
            <a:ext cx="30480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4433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ctrTitle"/>
          </p:nvPr>
        </p:nvSpPr>
        <p:spPr>
          <a:xfrm>
            <a:off x="685800" y="3638224"/>
            <a:ext cx="77724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latin typeface="Muli"/>
                <a:ea typeface="Muli"/>
                <a:cs typeface="Muli"/>
                <a:sym typeface="Muli"/>
              </a:rPr>
              <a:t>Information system, epidemiological variables and case notification</a:t>
            </a:r>
            <a:endParaRPr dirty="0"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/>
          </p:nvPr>
        </p:nvSpPr>
        <p:spPr>
          <a:xfrm>
            <a:off x="794425" y="5371370"/>
            <a:ext cx="7663800" cy="8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6</a:t>
            </a:r>
            <a:endParaRPr sz="3000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121000D-2CC8-456D-9452-50161D470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9" y="140544"/>
            <a:ext cx="180457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11638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D10148C-20AF-4BE4-AF5B-3B0174198D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Cases </a:t>
            </a:r>
            <a:r>
              <a:rPr lang="it-IT" dirty="0" err="1"/>
              <a:t>notification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DE42E499-F44F-41F7-9525-137B17E3B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Not </a:t>
            </a:r>
            <a:r>
              <a:rPr lang="it-IT" dirty="0" err="1"/>
              <a:t>mandatory</a:t>
            </a:r>
            <a:r>
              <a:rPr lang="it-IT" dirty="0"/>
              <a:t> for Chagas </a:t>
            </a:r>
            <a:r>
              <a:rPr lang="it-IT" dirty="0" err="1"/>
              <a:t>nor</a:t>
            </a:r>
            <a:r>
              <a:rPr lang="it-IT" dirty="0"/>
              <a:t> for </a:t>
            </a:r>
            <a:r>
              <a:rPr lang="it-IT" dirty="0" err="1"/>
              <a:t>cCh</a:t>
            </a:r>
            <a:endParaRPr lang="it-IT" dirty="0"/>
          </a:p>
          <a:p>
            <a:r>
              <a:rPr lang="it-IT" dirty="0"/>
              <a:t>But possibile!</a:t>
            </a:r>
          </a:p>
          <a:p>
            <a:r>
              <a:rPr lang="it-IT" dirty="0"/>
              <a:t>It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 in the framework of the </a:t>
            </a:r>
            <a:r>
              <a:rPr lang="it-IT" dirty="0" err="1"/>
              <a:t>congenital</a:t>
            </a:r>
            <a:r>
              <a:rPr lang="it-IT" dirty="0"/>
              <a:t> transmission control</a:t>
            </a:r>
          </a:p>
        </p:txBody>
      </p:sp>
    </p:spTree>
    <p:extLst>
      <p:ext uri="{BB962C8B-B14F-4D97-AF65-F5344CB8AC3E}">
        <p14:creationId xmlns:p14="http://schemas.microsoft.com/office/powerpoint/2010/main" val="840247241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 idx="4294967295"/>
          </p:nvPr>
        </p:nvSpPr>
        <p:spPr>
          <a:xfrm>
            <a:off x="969525" y="-195167"/>
            <a:ext cx="4863900" cy="20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600" dirty="0" err="1">
                <a:solidFill>
                  <a:srgbClr val="111111"/>
                </a:solidFill>
              </a:rPr>
              <a:t>Italy</a:t>
            </a:r>
            <a:endParaRPr sz="9600" dirty="0">
              <a:solidFill>
                <a:srgbClr val="111111"/>
              </a:solidFill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4294967295"/>
          </p:nvPr>
        </p:nvSpPr>
        <p:spPr>
          <a:xfrm>
            <a:off x="1001569" y="1401435"/>
            <a:ext cx="48639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/>
              <a:t>Working on cCh</a:t>
            </a:r>
            <a:endParaRPr sz="3600" b="1"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4294967295"/>
          </p:nvPr>
        </p:nvSpPr>
        <p:spPr>
          <a:xfrm>
            <a:off x="1066781" y="1898231"/>
            <a:ext cx="7367100" cy="14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 dirty="0" err="1"/>
              <a:t>Suggestions</a:t>
            </a:r>
            <a:r>
              <a:rPr lang="it-IT" sz="2000" dirty="0"/>
              <a:t> and </a:t>
            </a:r>
            <a:r>
              <a:rPr lang="it-IT" sz="2000" dirty="0" err="1"/>
              <a:t>proposals</a:t>
            </a:r>
            <a:endParaRPr lang="it-IT" sz="20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it-IT" sz="20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t-IT" sz="1600" dirty="0" err="1"/>
              <a:t>Women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an entry door to </a:t>
            </a:r>
            <a:r>
              <a:rPr lang="it-IT" sz="1600" dirty="0" err="1"/>
              <a:t>achieve</a:t>
            </a:r>
            <a:r>
              <a:rPr lang="it-IT" sz="1600" dirty="0"/>
              <a:t> </a:t>
            </a:r>
            <a:r>
              <a:rPr lang="it-IT" sz="1600" dirty="0" err="1"/>
              <a:t>cCh</a:t>
            </a:r>
            <a:r>
              <a:rPr lang="it-IT" sz="1600" dirty="0"/>
              <a:t> control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it-IT" sz="16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t-IT" sz="1600" dirty="0" err="1"/>
              <a:t>Recommendaton</a:t>
            </a:r>
            <a:r>
              <a:rPr lang="it-IT" sz="1600" dirty="0"/>
              <a:t> of the need to </a:t>
            </a:r>
            <a:r>
              <a:rPr lang="it-IT" sz="1600" dirty="0" err="1"/>
              <a:t>establish</a:t>
            </a:r>
            <a:r>
              <a:rPr lang="it-IT" sz="1600" dirty="0"/>
              <a:t> free access to </a:t>
            </a:r>
            <a:r>
              <a:rPr lang="it-IT" sz="1600" dirty="0" err="1"/>
              <a:t>diagnosis</a:t>
            </a:r>
            <a:r>
              <a:rPr lang="it-IT" sz="1600" dirty="0"/>
              <a:t> for </a:t>
            </a:r>
            <a:r>
              <a:rPr lang="it-IT" sz="1600" dirty="0" err="1"/>
              <a:t>at</a:t>
            </a:r>
            <a:r>
              <a:rPr lang="it-IT" sz="1600" dirty="0"/>
              <a:t> risk </a:t>
            </a:r>
            <a:r>
              <a:rPr lang="it-IT" sz="1600" dirty="0" err="1"/>
              <a:t>women</a:t>
            </a:r>
            <a:r>
              <a:rPr lang="it-IT" sz="1600" dirty="0"/>
              <a:t> (in </a:t>
            </a:r>
            <a:r>
              <a:rPr lang="it-IT" sz="1600" dirty="0" err="1"/>
              <a:t>childbearing</a:t>
            </a:r>
            <a:r>
              <a:rPr lang="it-IT" sz="1600" dirty="0"/>
              <a:t> </a:t>
            </a:r>
            <a:r>
              <a:rPr lang="it-IT" sz="1600" dirty="0" err="1"/>
              <a:t>age</a:t>
            </a:r>
            <a:r>
              <a:rPr lang="it-IT" sz="1600" dirty="0"/>
              <a:t> and </a:t>
            </a:r>
            <a:r>
              <a:rPr lang="it-IT" sz="1600" dirty="0" err="1"/>
              <a:t>pregnancy</a:t>
            </a:r>
            <a:r>
              <a:rPr lang="it-IT" sz="1600" dirty="0"/>
              <a:t>)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it-IT" sz="16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t-IT" sz="1600" dirty="0"/>
              <a:t>How? LEA </a:t>
            </a:r>
            <a:r>
              <a:rPr lang="it-IT" sz="1600" dirty="0" err="1"/>
              <a:t>revision</a:t>
            </a:r>
            <a:r>
              <a:rPr lang="it-IT" sz="1600" dirty="0"/>
              <a:t>*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/>
              <a:t>ToRCh</a:t>
            </a:r>
            <a:r>
              <a:rPr lang="it-IT" sz="1600" baseline="30000" dirty="0"/>
              <a:t>2</a:t>
            </a:r>
            <a:r>
              <a:rPr lang="it-IT" sz="1600" dirty="0"/>
              <a:t> or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least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Regional</a:t>
            </a:r>
            <a:r>
              <a:rPr lang="it-IT" sz="1600" dirty="0"/>
              <a:t> level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it-IT" sz="16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it-IT" sz="1600" dirty="0"/>
              <a:t>Need of lobbying and Public Health Institutions </a:t>
            </a:r>
            <a:r>
              <a:rPr lang="it-IT" sz="1600" dirty="0" err="1"/>
              <a:t>recommendation</a:t>
            </a:r>
            <a:r>
              <a:rPr lang="it-IT" sz="1600" dirty="0"/>
              <a:t>, </a:t>
            </a:r>
            <a:r>
              <a:rPr lang="it-IT" sz="1600" dirty="0" err="1"/>
              <a:t>evaluating</a:t>
            </a:r>
            <a:r>
              <a:rPr lang="it-IT" sz="1600" dirty="0"/>
              <a:t>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scenarios</a:t>
            </a:r>
            <a:r>
              <a:rPr lang="it-IT" sz="1600" dirty="0"/>
              <a:t> (</a:t>
            </a:r>
            <a:r>
              <a:rPr lang="it-IT" sz="1600" dirty="0" err="1"/>
              <a:t>MoH</a:t>
            </a:r>
            <a:r>
              <a:rPr lang="it-IT" sz="1600" dirty="0"/>
              <a:t>, ECDC).</a:t>
            </a:r>
            <a:endParaRPr sz="1600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pic>
        <p:nvPicPr>
          <p:cNvPr id="2050" name="Picture 2" descr="Risultati immagini per italia">
            <a:extLst>
              <a:ext uri="{FF2B5EF4-FFF2-40B4-BE49-F238E27FC236}">
                <a16:creationId xmlns="" xmlns:a16="http://schemas.microsoft.com/office/drawing/2014/main" id="{0AF45E78-A054-4592-94B4-E389064E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05" y="455575"/>
            <a:ext cx="2056376" cy="22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Google Shape;82;p16"/>
          <p:cNvSpPr/>
          <p:nvPr/>
        </p:nvSpPr>
        <p:spPr>
          <a:xfrm rot="5400000">
            <a:off x="8093381" y="2448131"/>
            <a:ext cx="340500" cy="340500"/>
          </a:xfrm>
          <a:prstGeom prst="rtTriangle">
            <a:avLst/>
          </a:prstGeom>
          <a:solidFill>
            <a:srgbClr val="EFEFE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7C2E190C-7DDB-410B-8653-540008897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308" y="5463308"/>
            <a:ext cx="1394691" cy="139469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A3A22755-268C-4DE5-80C3-B1B42DA56147}"/>
              </a:ext>
            </a:extLst>
          </p:cNvPr>
          <p:cNvSpPr/>
          <p:nvPr/>
        </p:nvSpPr>
        <p:spPr>
          <a:xfrm>
            <a:off x="7494110" y="5364950"/>
            <a:ext cx="255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*</a:t>
            </a: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2661300" y="1347800"/>
            <a:ext cx="3821400" cy="41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dirty="0" err="1"/>
              <a:t>Recommendations</a:t>
            </a:r>
            <a:r>
              <a:rPr lang="it-IT" dirty="0"/>
              <a:t> </a:t>
            </a:r>
            <a:r>
              <a:rPr lang="it-IT" dirty="0" err="1"/>
              <a:t>aims</a:t>
            </a:r>
            <a:r>
              <a:rPr lang="it-IT" dirty="0"/>
              <a:t>:</a:t>
            </a:r>
          </a:p>
          <a:p>
            <a:pPr marL="342900" indent="-342900" algn="l"/>
            <a:r>
              <a:rPr lang="it-IT" dirty="0" err="1"/>
              <a:t>Expanded</a:t>
            </a:r>
            <a:r>
              <a:rPr lang="it-IT" dirty="0"/>
              <a:t> </a:t>
            </a:r>
            <a:r>
              <a:rPr lang="it-IT" dirty="0" err="1"/>
              <a:t>ToRCH</a:t>
            </a:r>
            <a:r>
              <a:rPr lang="it-IT" dirty="0"/>
              <a:t> free screening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ToRCH</a:t>
            </a:r>
            <a:r>
              <a:rPr lang="it-IT" b="1" baseline="30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</a:p>
          <a:p>
            <a:pPr marL="342900" indent="-342900" algn="l"/>
            <a:r>
              <a:rPr lang="it-IT" baseline="30000" dirty="0" err="1">
                <a:sym typeface="Wingdings" panose="05000000000000000000" pitchFamily="2" charset="2"/>
              </a:rPr>
              <a:t>Toxoplasmosis</a:t>
            </a:r>
            <a:r>
              <a:rPr lang="it-IT" baseline="30000" dirty="0">
                <a:sym typeface="Wingdings" panose="05000000000000000000" pitchFamily="2" charset="2"/>
              </a:rPr>
              <a:t>, Rosolia, Citomegalovirus, Herpes (+HIV, </a:t>
            </a:r>
            <a:r>
              <a:rPr lang="it-IT" baseline="30000" dirty="0" err="1">
                <a:sym typeface="Wingdings" panose="05000000000000000000" pitchFamily="2" charset="2"/>
              </a:rPr>
              <a:t>syphilis</a:t>
            </a:r>
            <a:r>
              <a:rPr lang="it-IT" baseline="30000" dirty="0">
                <a:sym typeface="Wingdings" panose="05000000000000000000" pitchFamily="2" charset="2"/>
              </a:rPr>
              <a:t> AND Chagas)  </a:t>
            </a:r>
            <a:r>
              <a:rPr lang="it-IT" baseline="30000" dirty="0" err="1">
                <a:sym typeface="Wingdings" panose="05000000000000000000" pitchFamily="2" charset="2"/>
              </a:rPr>
              <a:t>expert</a:t>
            </a:r>
            <a:r>
              <a:rPr lang="it-IT" baseline="30000" dirty="0">
                <a:sym typeface="Wingdings" panose="05000000000000000000" pitchFamily="2" charset="2"/>
              </a:rPr>
              <a:t> </a:t>
            </a:r>
            <a:r>
              <a:rPr lang="it-IT" baseline="30000" dirty="0" err="1">
                <a:sym typeface="Wingdings" panose="05000000000000000000" pitchFamily="2" charset="2"/>
              </a:rPr>
              <a:t>recommendation</a:t>
            </a:r>
            <a:r>
              <a:rPr lang="it-IT" baseline="30000" dirty="0">
                <a:sym typeface="Wingdings" panose="05000000000000000000" pitchFamily="2" charset="2"/>
              </a:rPr>
              <a:t> to </a:t>
            </a:r>
            <a:r>
              <a:rPr lang="it-IT" baseline="30000" dirty="0" err="1">
                <a:sym typeface="Wingdings" panose="05000000000000000000" pitchFamily="2" charset="2"/>
              </a:rPr>
              <a:t>offer</a:t>
            </a:r>
            <a:r>
              <a:rPr lang="it-IT" baseline="30000" dirty="0">
                <a:sym typeface="Wingdings" panose="05000000000000000000" pitchFamily="2" charset="2"/>
              </a:rPr>
              <a:t> free access to </a:t>
            </a:r>
            <a:r>
              <a:rPr lang="it-IT" baseline="30000" dirty="0" err="1">
                <a:sym typeface="Wingdings" panose="05000000000000000000" pitchFamily="2" charset="2"/>
              </a:rPr>
              <a:t>diagnosis</a:t>
            </a:r>
            <a:r>
              <a:rPr lang="it-IT" baseline="30000" dirty="0">
                <a:sym typeface="Wingdings" panose="05000000000000000000" pitchFamily="2" charset="2"/>
              </a:rPr>
              <a:t> for </a:t>
            </a:r>
            <a:r>
              <a:rPr lang="it-IT" baseline="30000" dirty="0" err="1">
                <a:sym typeface="Wingdings" panose="05000000000000000000" pitchFamily="2" charset="2"/>
              </a:rPr>
              <a:t>at</a:t>
            </a:r>
            <a:r>
              <a:rPr lang="it-IT" baseline="30000" dirty="0">
                <a:sym typeface="Wingdings" panose="05000000000000000000" pitchFamily="2" charset="2"/>
              </a:rPr>
              <a:t>-risk </a:t>
            </a:r>
            <a:r>
              <a:rPr lang="it-IT" baseline="30000" dirty="0" err="1">
                <a:sym typeface="Wingdings" panose="05000000000000000000" pitchFamily="2" charset="2"/>
              </a:rPr>
              <a:t>women</a:t>
            </a:r>
            <a:r>
              <a:rPr lang="it-IT" baseline="30000" dirty="0">
                <a:sym typeface="Wingdings" panose="05000000000000000000" pitchFamily="2" charset="2"/>
              </a:rPr>
              <a:t> in </a:t>
            </a:r>
            <a:r>
              <a:rPr lang="it-IT" baseline="30000" dirty="0" err="1">
                <a:sym typeface="Wingdings" panose="05000000000000000000" pitchFamily="2" charset="2"/>
              </a:rPr>
              <a:t>childbearing</a:t>
            </a:r>
            <a:r>
              <a:rPr lang="it-IT" baseline="30000" dirty="0">
                <a:sym typeface="Wingdings" panose="05000000000000000000" pitchFamily="2" charset="2"/>
              </a:rPr>
              <a:t> </a:t>
            </a:r>
            <a:r>
              <a:rPr lang="it-IT" baseline="30000" dirty="0" err="1">
                <a:sym typeface="Wingdings" panose="05000000000000000000" pitchFamily="2" charset="2"/>
              </a:rPr>
              <a:t>age</a:t>
            </a:r>
            <a:r>
              <a:rPr lang="it-IT" baseline="30000" dirty="0">
                <a:sym typeface="Wingdings" panose="05000000000000000000" pitchFamily="2" charset="2"/>
              </a:rPr>
              <a:t> or </a:t>
            </a:r>
            <a:r>
              <a:rPr lang="it-IT" baseline="30000" dirty="0" err="1">
                <a:sym typeface="Wingdings" panose="05000000000000000000" pitchFamily="2" charset="2"/>
              </a:rPr>
              <a:t>pregnant</a:t>
            </a:r>
            <a:r>
              <a:rPr lang="it-IT" baseline="30000" dirty="0">
                <a:sym typeface="Wingdings" panose="05000000000000000000" pitchFamily="2" charset="2"/>
              </a:rPr>
              <a:t>…</a:t>
            </a:r>
          </a:p>
          <a:p>
            <a:pPr marL="342900" indent="-342900" algn="l"/>
            <a:r>
              <a:rPr lang="it-IT" baseline="30000">
                <a:sym typeface="Wingdings" panose="05000000000000000000" pitchFamily="2" charset="2"/>
              </a:rPr>
              <a:t>…</a:t>
            </a:r>
            <a:endParaRPr lang="it-IT" baseline="30000" dirty="0">
              <a:sym typeface="Wingdings" panose="05000000000000000000" pitchFamily="2" charset="2"/>
            </a:endParaRPr>
          </a:p>
          <a:p>
            <a:pPr marL="342900" indent="-342900"/>
            <a:endParaRPr baseline="30000"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4339800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orrelata">
            <a:extLst>
              <a:ext uri="{FF2B5EF4-FFF2-40B4-BE49-F238E27FC236}">
                <a16:creationId xmlns="" xmlns:a16="http://schemas.microsoft.com/office/drawing/2014/main" id="{C070A957-2169-46C2-9194-F32EBA73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30" y="3544415"/>
            <a:ext cx="2214130" cy="223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78;p16"/>
          <p:cNvSpPr txBox="1">
            <a:spLocks noGrp="1"/>
          </p:cNvSpPr>
          <p:nvPr>
            <p:ph type="ctrTitle" idx="4294967295"/>
          </p:nvPr>
        </p:nvSpPr>
        <p:spPr>
          <a:xfrm>
            <a:off x="611256" y="91734"/>
            <a:ext cx="4863900" cy="20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0" dirty="0">
                <a:solidFill>
                  <a:srgbClr val="111111"/>
                </a:solidFill>
              </a:rPr>
              <a:t>Negrar</a:t>
            </a:r>
            <a:endParaRPr sz="7000" dirty="0">
              <a:solidFill>
                <a:srgbClr val="111111"/>
              </a:solidFill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4294967295"/>
          </p:nvPr>
        </p:nvSpPr>
        <p:spPr>
          <a:xfrm>
            <a:off x="208771" y="1853367"/>
            <a:ext cx="4435425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>
              <a:spcBef>
                <a:spcPts val="600"/>
              </a:spcBef>
              <a:buNone/>
            </a:pPr>
            <a:r>
              <a:rPr lang="it-IT" sz="1400" b="1" dirty="0" err="1"/>
              <a:t>Representative</a:t>
            </a:r>
            <a:r>
              <a:rPr lang="it-IT" sz="1400" b="1" dirty="0"/>
              <a:t>: dr Andrea Angheben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it-IT" sz="1400" b="1" dirty="0"/>
              <a:t>(with Prof Zeno Bisoffi, Dr Paola Rodari, Dr Federico Gobbi)</a:t>
            </a:r>
            <a:endParaRPr sz="1400" b="1" dirty="0"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4294967295"/>
          </p:nvPr>
        </p:nvSpPr>
        <p:spPr>
          <a:xfrm>
            <a:off x="1066800" y="3285875"/>
            <a:ext cx="7367100" cy="14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2000" dirty="0" err="1"/>
              <a:t>Activities</a:t>
            </a:r>
            <a:r>
              <a:rPr lang="it-IT" sz="2000" dirty="0"/>
              <a:t>:</a:t>
            </a:r>
            <a:endParaRPr sz="2000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grpSp>
        <p:nvGrpSpPr>
          <p:cNvPr id="5" name="Gruppo 4">
            <a:extLst>
              <a:ext uri="{FF2B5EF4-FFF2-40B4-BE49-F238E27FC236}">
                <a16:creationId xmlns="" xmlns:a16="http://schemas.microsoft.com/office/drawing/2014/main" id="{733D8116-516D-4268-8327-8E1480CA213F}"/>
              </a:ext>
            </a:extLst>
          </p:cNvPr>
          <p:cNvGrpSpPr/>
          <p:nvPr/>
        </p:nvGrpSpPr>
        <p:grpSpPr>
          <a:xfrm>
            <a:off x="6931463" y="531492"/>
            <a:ext cx="1601281" cy="1212446"/>
            <a:chOff x="5854500" y="881140"/>
            <a:chExt cx="2579381" cy="1918922"/>
          </a:xfrm>
        </p:grpSpPr>
        <p:pic>
          <p:nvPicPr>
            <p:cNvPr id="4" name="Immagine 3">
              <a:extLst>
                <a:ext uri="{FF2B5EF4-FFF2-40B4-BE49-F238E27FC236}">
                  <a16:creationId xmlns="" xmlns:a16="http://schemas.microsoft.com/office/drawing/2014/main" id="{630035DD-42E6-407A-86F8-759B847E3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4500" y="881140"/>
              <a:ext cx="2558563" cy="1918922"/>
            </a:xfrm>
            <a:prstGeom prst="rect">
              <a:avLst/>
            </a:prstGeom>
          </p:spPr>
        </p:pic>
        <p:sp>
          <p:nvSpPr>
            <p:cNvPr id="82" name="Google Shape;82;p16"/>
            <p:cNvSpPr/>
            <p:nvPr/>
          </p:nvSpPr>
          <p:spPr>
            <a:xfrm rot="5400000">
              <a:off x="8093381" y="2459562"/>
              <a:ext cx="340500" cy="340500"/>
            </a:xfrm>
            <a:prstGeom prst="rtTriangle">
              <a:avLst/>
            </a:prstGeom>
            <a:solidFill>
              <a:srgbClr val="EFEFE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;p16">
              <a:extLst>
                <a:ext uri="{FF2B5EF4-FFF2-40B4-BE49-F238E27FC236}">
                  <a16:creationId xmlns="" xmlns:a16="http://schemas.microsoft.com/office/drawing/2014/main" id="{8235C8A3-A2F7-4ECC-8C59-0E537DF2896A}"/>
                </a:ext>
              </a:extLst>
            </p:cNvPr>
            <p:cNvSpPr/>
            <p:nvPr/>
          </p:nvSpPr>
          <p:spPr>
            <a:xfrm rot="16200000">
              <a:off x="8093381" y="2459562"/>
              <a:ext cx="340500" cy="340500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170E494-EC59-4080-9C22-892A836C5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25" y="543599"/>
            <a:ext cx="2558563" cy="537610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34CE6783-94D2-44C3-A895-F19F97B70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725" y="4542291"/>
            <a:ext cx="573074" cy="5730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91794D9-6BF2-49D4-B5CE-9810D9969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1725" y="3880865"/>
            <a:ext cx="573074" cy="5730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CE584A15-BDFD-4F0A-AB51-D6422B25B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1725" y="5203717"/>
            <a:ext cx="573074" cy="57307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447C5F68-6ABD-4DD8-9AEE-14204024F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8495" y="543599"/>
            <a:ext cx="1918669" cy="2290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Connettore diritto 13">
            <a:extLst>
              <a:ext uri="{FF2B5EF4-FFF2-40B4-BE49-F238E27FC236}">
                <a16:creationId xmlns="" xmlns:a16="http://schemas.microsoft.com/office/drawing/2014/main" id="{5461E7A3-59B4-4828-B332-56C3EF3A359D}"/>
              </a:ext>
            </a:extLst>
          </p:cNvPr>
          <p:cNvCxnSpPr>
            <a:cxnSpLocks/>
            <a:stCxn id="15" idx="6"/>
            <a:endCxn id="4" idx="1"/>
          </p:cNvCxnSpPr>
          <p:nvPr/>
        </p:nvCxnSpPr>
        <p:spPr>
          <a:xfrm>
            <a:off x="5601225" y="900777"/>
            <a:ext cx="1330238" cy="2369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nettore 14">
            <a:extLst>
              <a:ext uri="{FF2B5EF4-FFF2-40B4-BE49-F238E27FC236}">
                <a16:creationId xmlns="" xmlns:a16="http://schemas.microsoft.com/office/drawing/2014/main" id="{BBF2E629-4CC7-447D-80E4-BFE6F0A76B27}"/>
              </a:ext>
            </a:extLst>
          </p:cNvPr>
          <p:cNvSpPr/>
          <p:nvPr/>
        </p:nvSpPr>
        <p:spPr>
          <a:xfrm>
            <a:off x="5555506" y="877917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E7809131-A301-4956-89CB-57293A1035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2746" y="3069936"/>
            <a:ext cx="1905789" cy="18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696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E083ED5-BCF4-4437-8A1F-75BFF7CB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Profile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E6B2431-C928-4DCC-8759-6B81CB48E0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8F54A51A-CEFE-4DE1-A0AD-23F53CF4B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034" y="192708"/>
            <a:ext cx="2584928" cy="560881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="" xmlns:a16="http://schemas.microsoft.com/office/drawing/2014/main" id="{24D9D96F-2477-4C96-B14A-B496F6B1CC97}"/>
              </a:ext>
            </a:extLst>
          </p:cNvPr>
          <p:cNvSpPr txBox="1">
            <a:spLocks/>
          </p:cNvSpPr>
          <p:nvPr/>
        </p:nvSpPr>
        <p:spPr>
          <a:xfrm>
            <a:off x="491320" y="859803"/>
            <a:ext cx="3466530" cy="2538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01600" indent="0">
              <a:buFont typeface="Muli"/>
              <a:buNone/>
            </a:pPr>
            <a:r>
              <a:rPr lang="it-IT" b="1" dirty="0" err="1"/>
              <a:t>Afferent</a:t>
            </a:r>
            <a:r>
              <a:rPr lang="it-IT" b="1" dirty="0"/>
              <a:t> </a:t>
            </a:r>
            <a:r>
              <a:rPr lang="it-IT" b="1" dirty="0" err="1"/>
              <a:t>population</a:t>
            </a:r>
            <a:endParaRPr lang="it-IT" b="1" dirty="0"/>
          </a:p>
          <a:p>
            <a:pPr marL="101600" indent="0">
              <a:buFont typeface="Muli"/>
              <a:buNone/>
            </a:pPr>
            <a:r>
              <a:rPr lang="it-IT" sz="1200" dirty="0"/>
              <a:t>(2017)</a:t>
            </a:r>
          </a:p>
          <a:p>
            <a:r>
              <a:rPr lang="it-IT" sz="1200" dirty="0"/>
              <a:t>Veneto: </a:t>
            </a:r>
            <a:r>
              <a:rPr lang="it-IT" sz="1200" dirty="0" err="1"/>
              <a:t>population</a:t>
            </a:r>
            <a:r>
              <a:rPr lang="it-IT" sz="1200" dirty="0"/>
              <a:t> 4,9 </a:t>
            </a:r>
            <a:r>
              <a:rPr lang="it-IT" sz="1200" dirty="0" err="1"/>
              <a:t>million</a:t>
            </a:r>
            <a:endParaRPr lang="it-IT" sz="1200" dirty="0"/>
          </a:p>
          <a:p>
            <a:r>
              <a:rPr lang="it-IT" sz="1200" dirty="0"/>
              <a:t>Verona Province: 0,9 </a:t>
            </a:r>
            <a:r>
              <a:rPr lang="it-IT" sz="1200" dirty="0" err="1"/>
              <a:t>million</a:t>
            </a:r>
            <a:endParaRPr lang="it-IT" sz="1200" dirty="0"/>
          </a:p>
          <a:p>
            <a:r>
              <a:rPr lang="it-IT" sz="1200" dirty="0" err="1"/>
              <a:t>Migrants</a:t>
            </a:r>
            <a:r>
              <a:rPr lang="it-IT" sz="1200" dirty="0"/>
              <a:t>: 487.864 (9,9%) of which 3,5% </a:t>
            </a:r>
            <a:r>
              <a:rPr lang="it-IT" sz="1200" dirty="0" err="1"/>
              <a:t>LAs</a:t>
            </a:r>
            <a:r>
              <a:rPr lang="it-IT" sz="1200" dirty="0"/>
              <a:t> (11458); Brazil 5046 (44%), Colombia 1708 (15%), Peru 1417 (12%), Ecuador 1059 (9%). 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="" xmlns:a16="http://schemas.microsoft.com/office/drawing/2014/main" id="{92E4EDC6-0146-4153-94A1-946F8BBB6E62}"/>
              </a:ext>
            </a:extLst>
          </p:cNvPr>
          <p:cNvSpPr txBox="1">
            <a:spLocks/>
          </p:cNvSpPr>
          <p:nvPr/>
        </p:nvSpPr>
        <p:spPr>
          <a:xfrm>
            <a:off x="3846043" y="860933"/>
            <a:ext cx="4840582" cy="208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01600" indent="0">
              <a:buFont typeface="Muli"/>
              <a:buNone/>
            </a:pPr>
            <a:r>
              <a:rPr lang="it-IT" b="1" dirty="0" err="1"/>
              <a:t>Main</a:t>
            </a:r>
            <a:r>
              <a:rPr lang="it-IT" b="1" dirty="0"/>
              <a:t> </a:t>
            </a:r>
            <a:r>
              <a:rPr lang="it-IT" b="1" dirty="0" err="1"/>
              <a:t>scopes</a:t>
            </a:r>
            <a:r>
              <a:rPr lang="it-IT" b="1" dirty="0"/>
              <a:t> and </a:t>
            </a:r>
            <a:r>
              <a:rPr lang="it-IT" b="1" dirty="0" err="1"/>
              <a:t>activities</a:t>
            </a:r>
            <a:endParaRPr lang="it-IT" b="1" dirty="0"/>
          </a:p>
          <a:p>
            <a:r>
              <a:rPr lang="en-US" sz="1050" dirty="0"/>
              <a:t>Since 1999 serological tests for CD available for diagnosis at IRCCS Sacro </a:t>
            </a:r>
            <a:r>
              <a:rPr lang="en-US" sz="1050" dirty="0" err="1"/>
              <a:t>Cuore</a:t>
            </a:r>
            <a:r>
              <a:rPr lang="en-US" sz="1050" dirty="0"/>
              <a:t> Hospital (ELISA crude, Recombinant, WB, qPCR, ICT)</a:t>
            </a:r>
          </a:p>
          <a:p>
            <a:r>
              <a:rPr lang="en-US" sz="1050" dirty="0"/>
              <a:t>2005-2018: 391 Chagas diseases cases (chronic or indeterminate) managed, more than 4900 tests done</a:t>
            </a:r>
          </a:p>
          <a:p>
            <a:pPr algn="just"/>
            <a:r>
              <a:rPr lang="it-IT" sz="1050" dirty="0" err="1"/>
              <a:t>Since</a:t>
            </a:r>
            <a:r>
              <a:rPr lang="it-IT" sz="1050" dirty="0"/>
              <a:t> 2008 free </a:t>
            </a:r>
            <a:r>
              <a:rPr lang="it-IT" sz="1050" dirty="0" err="1"/>
              <a:t>serology</a:t>
            </a:r>
            <a:r>
              <a:rPr lang="it-IT" sz="1050" dirty="0"/>
              <a:t> for CD </a:t>
            </a:r>
            <a:r>
              <a:rPr lang="it-IT" sz="1050" dirty="0" err="1"/>
              <a:t>offered</a:t>
            </a:r>
            <a:r>
              <a:rPr lang="it-IT" sz="1050" dirty="0"/>
              <a:t> to </a:t>
            </a:r>
            <a:r>
              <a:rPr lang="it-IT" sz="1050" dirty="0" err="1"/>
              <a:t>all</a:t>
            </a:r>
            <a:r>
              <a:rPr lang="it-IT" sz="1050" dirty="0"/>
              <a:t> LA </a:t>
            </a:r>
            <a:r>
              <a:rPr lang="it-IT" sz="1050" dirty="0" err="1"/>
              <a:t>pregnant</a:t>
            </a:r>
            <a:r>
              <a:rPr lang="it-IT" sz="1050" dirty="0"/>
              <a:t> </a:t>
            </a:r>
            <a:r>
              <a:rPr lang="it-IT" sz="1050" dirty="0" err="1"/>
              <a:t>women</a:t>
            </a:r>
            <a:r>
              <a:rPr lang="it-IT" sz="1050" dirty="0"/>
              <a:t> in </a:t>
            </a:r>
            <a:r>
              <a:rPr lang="it-IT" sz="1050" dirty="0" err="1"/>
              <a:t>addition</a:t>
            </a:r>
            <a:r>
              <a:rPr lang="it-IT" sz="1050" dirty="0"/>
              <a:t> to TORCH</a:t>
            </a:r>
          </a:p>
          <a:p>
            <a:pPr algn="just"/>
            <a:r>
              <a:rPr lang="it-IT" sz="1050" dirty="0" err="1"/>
              <a:t>Education</a:t>
            </a:r>
            <a:r>
              <a:rPr lang="it-IT" sz="1050" dirty="0"/>
              <a:t>/Promotion (AILMAC Onlus), </a:t>
            </a:r>
            <a:r>
              <a:rPr lang="it-IT" sz="1050" dirty="0" err="1"/>
              <a:t>Equipo</a:t>
            </a:r>
            <a:r>
              <a:rPr lang="it-IT" sz="1050" dirty="0"/>
              <a:t> Chagas (</a:t>
            </a:r>
            <a:r>
              <a:rPr lang="it-IT" sz="1050" dirty="0" err="1"/>
              <a:t>travelling</a:t>
            </a:r>
            <a:r>
              <a:rPr lang="it-IT" sz="1050" dirty="0"/>
              <a:t>) </a:t>
            </a:r>
            <a:r>
              <a:rPr lang="it-IT" sz="1050" dirty="0" err="1"/>
              <a:t>many</a:t>
            </a:r>
            <a:r>
              <a:rPr lang="it-IT" sz="1050" dirty="0"/>
              <a:t> screening session in </a:t>
            </a:r>
            <a:r>
              <a:rPr lang="it-IT" sz="1050" dirty="0" err="1"/>
              <a:t>different</a:t>
            </a:r>
            <a:r>
              <a:rPr lang="it-IT" sz="1050" dirty="0"/>
              <a:t> cities in Northern </a:t>
            </a:r>
            <a:r>
              <a:rPr lang="it-IT" sz="1050" dirty="0" err="1"/>
              <a:t>Italy</a:t>
            </a:r>
            <a:r>
              <a:rPr lang="it-IT" sz="1050" dirty="0"/>
              <a:t> (2-3 </a:t>
            </a:r>
            <a:r>
              <a:rPr lang="it-IT" sz="1050" dirty="0" err="1"/>
              <a:t>times</a:t>
            </a:r>
            <a:r>
              <a:rPr lang="it-IT" sz="1050" dirty="0"/>
              <a:t> a </a:t>
            </a:r>
            <a:r>
              <a:rPr lang="it-IT" sz="1050" dirty="0" err="1"/>
              <a:t>year</a:t>
            </a:r>
            <a:r>
              <a:rPr lang="it-IT" sz="1050" dirty="0"/>
              <a:t> </a:t>
            </a:r>
            <a:r>
              <a:rPr lang="it-IT" sz="1050" dirty="0" err="1"/>
              <a:t>since</a:t>
            </a:r>
            <a:r>
              <a:rPr lang="it-IT" sz="1050" dirty="0"/>
              <a:t> 10 </a:t>
            </a:r>
            <a:r>
              <a:rPr lang="it-IT" sz="1050" dirty="0" err="1"/>
              <a:t>years</a:t>
            </a:r>
            <a:endParaRPr lang="it-IT" sz="1050" dirty="0"/>
          </a:p>
          <a:p>
            <a:endParaRPr lang="it-IT" sz="1200" dirty="0"/>
          </a:p>
        </p:txBody>
      </p:sp>
      <p:sp>
        <p:nvSpPr>
          <p:cNvPr id="16" name="Segnaposto testo 4">
            <a:extLst>
              <a:ext uri="{FF2B5EF4-FFF2-40B4-BE49-F238E27FC236}">
                <a16:creationId xmlns="" xmlns:a16="http://schemas.microsoft.com/office/drawing/2014/main" id="{59C6C7D7-CCA9-4267-997E-939463B4FB48}"/>
              </a:ext>
            </a:extLst>
          </p:cNvPr>
          <p:cNvSpPr txBox="1">
            <a:spLocks/>
          </p:cNvSpPr>
          <p:nvPr/>
        </p:nvSpPr>
        <p:spPr>
          <a:xfrm>
            <a:off x="491321" y="3505630"/>
            <a:ext cx="4273666" cy="48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Muli"/>
              <a:buChar char="▪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Muli"/>
              <a:buChar char="❏"/>
              <a:defRPr sz="2000" b="0" i="0" u="none" strike="noStrike" cap="none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01600" indent="0">
              <a:buFont typeface="Muli"/>
              <a:buNone/>
            </a:pPr>
            <a:r>
              <a:rPr lang="it-IT" b="1" dirty="0"/>
              <a:t>On </a:t>
            </a:r>
            <a:r>
              <a:rPr lang="it-IT" b="1" dirty="0" err="1"/>
              <a:t>cChagas</a:t>
            </a:r>
            <a:r>
              <a:rPr lang="it-IT" b="1" dirty="0"/>
              <a:t> disease</a:t>
            </a:r>
          </a:p>
          <a:p>
            <a:pPr marL="101600" indent="0">
              <a:buFont typeface="Muli"/>
              <a:buNone/>
            </a:pPr>
            <a:r>
              <a:rPr lang="it-IT" sz="1200" dirty="0"/>
              <a:t>2008-2018 </a:t>
            </a:r>
          </a:p>
          <a:p>
            <a:r>
              <a:rPr lang="it-IT" sz="1200" dirty="0"/>
              <a:t>Delivery of </a:t>
            </a:r>
            <a:r>
              <a:rPr lang="it-IT" sz="1200" dirty="0" err="1"/>
              <a:t>LAs</a:t>
            </a:r>
            <a:r>
              <a:rPr lang="it-IT" sz="1200" dirty="0"/>
              <a:t> </a:t>
            </a:r>
            <a:r>
              <a:rPr lang="it-IT" sz="1200" dirty="0" err="1"/>
              <a:t>women</a:t>
            </a:r>
            <a:r>
              <a:rPr lang="it-IT" sz="1200" dirty="0"/>
              <a:t> </a:t>
            </a:r>
            <a:r>
              <a:rPr lang="it-IT" sz="1200" dirty="0" err="1"/>
              <a:t>at</a:t>
            </a:r>
            <a:r>
              <a:rPr lang="it-IT" sz="1200" dirty="0"/>
              <a:t> Negrar Hospital: 164. </a:t>
            </a:r>
            <a:r>
              <a:rPr lang="it-IT" sz="1200" dirty="0" err="1"/>
              <a:t>deliveries</a:t>
            </a:r>
            <a:r>
              <a:rPr lang="it-IT" sz="1200" dirty="0"/>
              <a:t> in 131 </a:t>
            </a:r>
            <a:r>
              <a:rPr lang="it-IT" sz="1200" dirty="0" err="1"/>
              <a:t>women</a:t>
            </a:r>
            <a:r>
              <a:rPr lang="it-IT" sz="1200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/>
              <a:t>Coverage rate </a:t>
            </a:r>
            <a:r>
              <a:rPr lang="it-IT" sz="1200" dirty="0" err="1"/>
              <a:t>serological</a:t>
            </a:r>
            <a:r>
              <a:rPr lang="it-IT" sz="1200" dirty="0"/>
              <a:t> screening 49% (64/131)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 err="1"/>
              <a:t>Pregnant</a:t>
            </a:r>
            <a:r>
              <a:rPr lang="it-IT" sz="1200" dirty="0"/>
              <a:t> </a:t>
            </a:r>
            <a:r>
              <a:rPr lang="it-IT" sz="1200" dirty="0" err="1"/>
              <a:t>women</a:t>
            </a:r>
            <a:r>
              <a:rPr lang="it-IT" sz="1200" dirty="0"/>
              <a:t> with CD 0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/>
              <a:t>CD </a:t>
            </a:r>
            <a:r>
              <a:rPr lang="it-IT" sz="1200" dirty="0" err="1"/>
              <a:t>prevalence</a:t>
            </a:r>
            <a:r>
              <a:rPr lang="it-IT" sz="1200" dirty="0"/>
              <a:t> 0%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 err="1"/>
              <a:t>Mangiagalli</a:t>
            </a:r>
            <a:r>
              <a:rPr lang="it-IT" sz="1200" dirty="0"/>
              <a:t> clinic – Milan screening 3+/214=1,4% (2 </a:t>
            </a:r>
            <a:r>
              <a:rPr lang="it-IT" sz="1200" dirty="0" err="1"/>
              <a:t>Bolivians</a:t>
            </a:r>
            <a:r>
              <a:rPr lang="it-IT" sz="1200" dirty="0"/>
              <a:t>, 1 </a:t>
            </a:r>
            <a:r>
              <a:rPr lang="it-IT" sz="1200" dirty="0" err="1"/>
              <a:t>paraguay</a:t>
            </a:r>
            <a:r>
              <a:rPr lang="it-IT" sz="1200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/>
              <a:t>Negrar </a:t>
            </a:r>
            <a:r>
              <a:rPr lang="it-IT" sz="1200" dirty="0" err="1"/>
              <a:t>pregnant</a:t>
            </a:r>
            <a:r>
              <a:rPr lang="it-IT" sz="1200" dirty="0"/>
              <a:t> screening not delivery 18, 0%+</a:t>
            </a:r>
          </a:p>
          <a:p>
            <a:endParaRPr lang="it-IT" sz="1200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EDC10408-1CCA-40FB-9804-50CF0808A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87" y="3352370"/>
            <a:ext cx="4273666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078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ctrTitle" idx="4294967295"/>
          </p:nvPr>
        </p:nvSpPr>
        <p:spPr>
          <a:xfrm>
            <a:off x="509817" y="-194817"/>
            <a:ext cx="6368654" cy="20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>
                <a:solidFill>
                  <a:srgbClr val="111111"/>
                </a:solidFill>
              </a:rPr>
              <a:t>Bergamo</a:t>
            </a:r>
            <a:endParaRPr sz="6000" dirty="0">
              <a:solidFill>
                <a:srgbClr val="111111"/>
              </a:solidFill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4294967295"/>
          </p:nvPr>
        </p:nvSpPr>
        <p:spPr>
          <a:xfrm>
            <a:off x="602375" y="2051252"/>
            <a:ext cx="3443152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800" b="1" dirty="0" err="1"/>
              <a:t>Representative</a:t>
            </a:r>
            <a:r>
              <a:rPr lang="it-IT" sz="1800" b="1" dirty="0"/>
              <a:t>: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800" b="1" dirty="0"/>
              <a:t>Dr Serena Venturelli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sz="1800" b="1" dirty="0"/>
              <a:t>(with Dr Marco Rizzi, dr Paola Rodari)</a:t>
            </a:r>
            <a:endParaRPr sz="1800" b="1" dirty="0"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9B530ABC-0611-4600-996F-28D83DBDCA19}"/>
              </a:ext>
            </a:extLst>
          </p:cNvPr>
          <p:cNvGrpSpPr/>
          <p:nvPr/>
        </p:nvGrpSpPr>
        <p:grpSpPr>
          <a:xfrm>
            <a:off x="1078172" y="3684841"/>
            <a:ext cx="4831307" cy="2439185"/>
            <a:chOff x="3569981" y="453080"/>
            <a:chExt cx="4863900" cy="2335551"/>
          </a:xfrm>
        </p:grpSpPr>
        <p:pic>
          <p:nvPicPr>
            <p:cNvPr id="3" name="Immagine 2">
              <a:extLst>
                <a:ext uri="{FF2B5EF4-FFF2-40B4-BE49-F238E27FC236}">
                  <a16:creationId xmlns="" xmlns:a16="http://schemas.microsoft.com/office/drawing/2014/main" id="{6C4487E9-3DD8-4137-A110-847264C0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9981" y="455274"/>
              <a:ext cx="4863900" cy="2333357"/>
            </a:xfrm>
            <a:prstGeom prst="rect">
              <a:avLst/>
            </a:prstGeom>
          </p:spPr>
        </p:pic>
        <p:sp>
          <p:nvSpPr>
            <p:cNvPr id="82" name="Google Shape;82;p16"/>
            <p:cNvSpPr/>
            <p:nvPr/>
          </p:nvSpPr>
          <p:spPr>
            <a:xfrm rot="5400000">
              <a:off x="8093381" y="2448131"/>
              <a:ext cx="340500" cy="340500"/>
            </a:xfrm>
            <a:prstGeom prst="rtTriangle">
              <a:avLst/>
            </a:prstGeom>
            <a:solidFill>
              <a:srgbClr val="EFEFE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;p16">
              <a:extLst>
                <a:ext uri="{FF2B5EF4-FFF2-40B4-BE49-F238E27FC236}">
                  <a16:creationId xmlns="" xmlns:a16="http://schemas.microsoft.com/office/drawing/2014/main" id="{D24BCFED-0E8F-484A-9D9F-531EA5163D72}"/>
                </a:ext>
              </a:extLst>
            </p:cNvPr>
            <p:cNvSpPr/>
            <p:nvPr/>
          </p:nvSpPr>
          <p:spPr>
            <a:xfrm rot="16200000">
              <a:off x="8093381" y="2448131"/>
              <a:ext cx="340500" cy="340500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" name="Immagine 1">
              <a:extLst>
                <a:ext uri="{FF2B5EF4-FFF2-40B4-BE49-F238E27FC236}">
                  <a16:creationId xmlns="" xmlns:a16="http://schemas.microsoft.com/office/drawing/2014/main" id="{4CB3516B-5A57-4784-9AF7-9CCBD1051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200" y="453080"/>
              <a:ext cx="1118681" cy="1123675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</p:grp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F496ACC3-F8A2-4C93-B72E-CAE4A3BFB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98" y="3684841"/>
            <a:ext cx="573074" cy="57307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B7ABDEFF-8288-4E6D-943C-8C8096C79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98" y="4390560"/>
            <a:ext cx="573074" cy="57307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1CB3D525-4442-4D4F-8021-C86B1D0A9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98" y="5053011"/>
            <a:ext cx="573074" cy="5730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256" y="501908"/>
            <a:ext cx="4279140" cy="3098688"/>
          </a:xfrm>
          <a:prstGeom prst="rect">
            <a:avLst/>
          </a:prstGeom>
          <a:noFill/>
          <a:ln>
            <a:noFill/>
          </a:ln>
          <a:effectLst>
            <a:outerShdw blurRad="1016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37" y="4271608"/>
            <a:ext cx="2067209" cy="2113768"/>
          </a:xfrm>
          <a:prstGeom prst="rect">
            <a:avLst/>
          </a:prstGeom>
          <a:noFill/>
          <a:ln>
            <a:noFill/>
          </a:ln>
          <a:effectLst>
            <a:outerShdw blurRad="1524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059182" y="3880865"/>
            <a:ext cx="265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Progetto</a:t>
            </a:r>
            <a:r>
              <a:rPr lang="en-GB" sz="1600" b="1" dirty="0"/>
              <a:t> </a:t>
            </a:r>
            <a:r>
              <a:rPr lang="en-GB" sz="1600" b="1" dirty="0" err="1"/>
              <a:t>Cuore</a:t>
            </a:r>
            <a:r>
              <a:rPr lang="en-GB" sz="1600" b="1" dirty="0"/>
              <a:t> </a:t>
            </a:r>
            <a:r>
              <a:rPr lang="en-GB" sz="1600" b="1" dirty="0" err="1"/>
              <a:t>Chagas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717765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E083ED5-BCF4-4437-8A1F-75BFF7CB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Profile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EDE21D22-D7CF-4515-97E2-828D8818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320" y="859803"/>
            <a:ext cx="3466530" cy="2538483"/>
          </a:xfrm>
        </p:spPr>
        <p:txBody>
          <a:bodyPr/>
          <a:lstStyle/>
          <a:p>
            <a:pPr marL="101600" indent="0">
              <a:buNone/>
            </a:pPr>
            <a:r>
              <a:rPr lang="it-IT" b="1" dirty="0" err="1"/>
              <a:t>Afferent</a:t>
            </a:r>
            <a:r>
              <a:rPr lang="it-IT" b="1" dirty="0"/>
              <a:t> </a:t>
            </a:r>
            <a:r>
              <a:rPr lang="it-IT" b="1" dirty="0" err="1"/>
              <a:t>population</a:t>
            </a:r>
            <a:endParaRPr lang="it-IT" b="1" dirty="0"/>
          </a:p>
          <a:p>
            <a:pPr marL="101600" indent="0">
              <a:buNone/>
            </a:pPr>
            <a:r>
              <a:rPr lang="it-IT" sz="1200" dirty="0"/>
              <a:t>(</a:t>
            </a:r>
            <a:r>
              <a:rPr lang="it-IT" sz="1200" dirty="0" err="1"/>
              <a:t>June</a:t>
            </a:r>
            <a:r>
              <a:rPr lang="it-IT" sz="1200" dirty="0"/>
              <a:t> 2017)</a:t>
            </a:r>
          </a:p>
          <a:p>
            <a:r>
              <a:rPr lang="it-IT" sz="1200" dirty="0" err="1"/>
              <a:t>Lombardy</a:t>
            </a:r>
            <a:r>
              <a:rPr lang="it-IT" sz="1200" dirty="0"/>
              <a:t>: </a:t>
            </a:r>
            <a:r>
              <a:rPr lang="it-IT" sz="1200" dirty="0" err="1"/>
              <a:t>population</a:t>
            </a:r>
            <a:r>
              <a:rPr lang="it-IT" sz="1200" dirty="0"/>
              <a:t> 10.03 </a:t>
            </a:r>
            <a:r>
              <a:rPr lang="it-IT" sz="1200" dirty="0" err="1"/>
              <a:t>million</a:t>
            </a:r>
            <a:endParaRPr lang="it-IT" sz="1200" dirty="0"/>
          </a:p>
          <a:p>
            <a:r>
              <a:rPr lang="it-IT" sz="1200" dirty="0"/>
              <a:t>Bergamo Province: 1.1 </a:t>
            </a:r>
            <a:r>
              <a:rPr lang="it-IT" sz="1200" dirty="0" err="1"/>
              <a:t>million</a:t>
            </a:r>
            <a:endParaRPr lang="it-IT" sz="1200" dirty="0"/>
          </a:p>
          <a:p>
            <a:r>
              <a:rPr lang="it-IT" sz="1200" dirty="0" err="1"/>
              <a:t>Migrants</a:t>
            </a:r>
            <a:r>
              <a:rPr lang="it-IT" sz="1200" dirty="0"/>
              <a:t>: 125,500 of </a:t>
            </a:r>
            <a:r>
              <a:rPr lang="it-IT" sz="1200" dirty="0" err="1"/>
              <a:t>which</a:t>
            </a:r>
            <a:r>
              <a:rPr lang="it-IT" sz="1200" dirty="0"/>
              <a:t> 6080 are </a:t>
            </a:r>
            <a:r>
              <a:rPr lang="it-IT" sz="1200" dirty="0" err="1"/>
              <a:t>Bolivians</a:t>
            </a:r>
            <a:r>
              <a:rPr lang="it-IT" sz="1200" dirty="0"/>
              <a:t> (</a:t>
            </a:r>
            <a:r>
              <a:rPr lang="it-IT" sz="1200" dirty="0" err="1"/>
              <a:t>but</a:t>
            </a:r>
            <a:r>
              <a:rPr lang="it-IT" sz="1200" dirty="0"/>
              <a:t> </a:t>
            </a:r>
            <a:r>
              <a:rPr lang="it-IT" sz="1200" dirty="0" err="1"/>
              <a:t>around</a:t>
            </a:r>
            <a:r>
              <a:rPr lang="it-IT" sz="1200" dirty="0"/>
              <a:t> 10,000 </a:t>
            </a:r>
            <a:r>
              <a:rPr lang="it-IT" sz="1200" dirty="0" err="1"/>
              <a:t>if</a:t>
            </a:r>
            <a:r>
              <a:rPr lang="it-IT" sz="1200" dirty="0"/>
              <a:t> </a:t>
            </a:r>
            <a:r>
              <a:rPr lang="it-IT" sz="1200" dirty="0" err="1"/>
              <a:t>considering</a:t>
            </a:r>
            <a:r>
              <a:rPr lang="it-IT" sz="1200" dirty="0"/>
              <a:t> </a:t>
            </a:r>
            <a:r>
              <a:rPr lang="it-IT" sz="1200" dirty="0" err="1"/>
              <a:t>undocumented</a:t>
            </a:r>
            <a:r>
              <a:rPr lang="it-IT" sz="1200" dirty="0"/>
              <a:t>). </a:t>
            </a:r>
          </a:p>
          <a:p>
            <a:r>
              <a:rPr lang="it-IT" sz="1200" dirty="0" err="1"/>
              <a:t>Bolivians</a:t>
            </a:r>
            <a:r>
              <a:rPr lang="it-IT" sz="1200" dirty="0"/>
              <a:t> in Bergamo are 42.6% of </a:t>
            </a:r>
            <a:r>
              <a:rPr lang="it-IT" sz="1200" dirty="0" err="1"/>
              <a:t>all</a:t>
            </a:r>
            <a:r>
              <a:rPr lang="it-IT" sz="1200" dirty="0"/>
              <a:t> </a:t>
            </a:r>
            <a:r>
              <a:rPr lang="it-IT" sz="1200" dirty="0" err="1"/>
              <a:t>Bolivians</a:t>
            </a:r>
            <a:r>
              <a:rPr lang="it-IT" sz="1200" dirty="0"/>
              <a:t> </a:t>
            </a:r>
            <a:r>
              <a:rPr lang="it-IT" sz="1200" dirty="0" err="1"/>
              <a:t>resident</a:t>
            </a:r>
            <a:r>
              <a:rPr lang="it-IT" sz="1200" dirty="0"/>
              <a:t> in </a:t>
            </a:r>
            <a:r>
              <a:rPr lang="it-IT" sz="1200" dirty="0" err="1"/>
              <a:t>Italy</a:t>
            </a:r>
            <a:endParaRPr lang="it-IT" sz="1200" dirty="0"/>
          </a:p>
          <a:p>
            <a:endParaRPr lang="it-IT" sz="1200" dirty="0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2733D9CF-E93E-426A-A9DA-894BA9053B4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812099" y="846888"/>
            <a:ext cx="4840582" cy="2087369"/>
          </a:xfrm>
        </p:spPr>
        <p:txBody>
          <a:bodyPr/>
          <a:lstStyle/>
          <a:p>
            <a:pPr marL="101600" indent="0">
              <a:buNone/>
            </a:pPr>
            <a:r>
              <a:rPr lang="it-IT" b="1" dirty="0" err="1"/>
              <a:t>Main</a:t>
            </a:r>
            <a:r>
              <a:rPr lang="it-IT" b="1" dirty="0"/>
              <a:t> </a:t>
            </a:r>
            <a:r>
              <a:rPr lang="it-IT" b="1" dirty="0" err="1"/>
              <a:t>scopes</a:t>
            </a:r>
            <a:r>
              <a:rPr lang="it-IT" b="1" dirty="0"/>
              <a:t> and </a:t>
            </a:r>
            <a:r>
              <a:rPr lang="it-IT" b="1" dirty="0" err="1"/>
              <a:t>activities</a:t>
            </a:r>
            <a:endParaRPr lang="it-IT" b="1" dirty="0"/>
          </a:p>
          <a:p>
            <a:pPr algn="just"/>
            <a:r>
              <a:rPr lang="it-IT" sz="1050" dirty="0" err="1"/>
              <a:t>All</a:t>
            </a:r>
            <a:r>
              <a:rPr lang="it-IT" sz="1050" dirty="0"/>
              <a:t> 8 hospitals </a:t>
            </a:r>
            <a:r>
              <a:rPr lang="it-IT" sz="1050" dirty="0" err="1"/>
              <a:t>offering</a:t>
            </a:r>
            <a:r>
              <a:rPr lang="it-IT" sz="1050" dirty="0"/>
              <a:t> </a:t>
            </a:r>
            <a:r>
              <a:rPr lang="it-IT" sz="1050" dirty="0" err="1"/>
              <a:t>antenatal</a:t>
            </a:r>
            <a:r>
              <a:rPr lang="it-IT" sz="1050" dirty="0"/>
              <a:t> and delivery care in Bergamo Province </a:t>
            </a:r>
            <a:r>
              <a:rPr lang="it-IT" sz="1050" dirty="0" err="1"/>
              <a:t>involved</a:t>
            </a:r>
            <a:endParaRPr lang="it-IT" sz="1050" dirty="0"/>
          </a:p>
          <a:p>
            <a:pPr algn="just"/>
            <a:r>
              <a:rPr lang="it-IT" sz="1050" dirty="0" err="1"/>
              <a:t>Since</a:t>
            </a:r>
            <a:r>
              <a:rPr lang="it-IT" sz="1050" dirty="0"/>
              <a:t> </a:t>
            </a:r>
            <a:r>
              <a:rPr lang="it-IT" sz="1050" dirty="0" err="1"/>
              <a:t>Oct</a:t>
            </a:r>
            <a:r>
              <a:rPr lang="it-IT" sz="1050" dirty="0"/>
              <a:t> 2013 </a:t>
            </a:r>
            <a:r>
              <a:rPr lang="it-IT" sz="1050" dirty="0" err="1"/>
              <a:t>serology</a:t>
            </a:r>
            <a:r>
              <a:rPr lang="it-IT" sz="1050" dirty="0"/>
              <a:t> for CD </a:t>
            </a:r>
            <a:r>
              <a:rPr lang="it-IT" sz="1050" dirty="0" err="1"/>
              <a:t>offered</a:t>
            </a:r>
            <a:r>
              <a:rPr lang="it-IT" sz="1050" dirty="0"/>
              <a:t> to </a:t>
            </a:r>
            <a:r>
              <a:rPr lang="it-IT" sz="1050" dirty="0" err="1"/>
              <a:t>all</a:t>
            </a:r>
            <a:r>
              <a:rPr lang="it-IT" sz="1050" dirty="0"/>
              <a:t> </a:t>
            </a:r>
            <a:r>
              <a:rPr lang="it-IT" sz="1050" dirty="0" err="1"/>
              <a:t>Bolivian</a:t>
            </a:r>
            <a:r>
              <a:rPr lang="it-IT" sz="1050" dirty="0"/>
              <a:t> </a:t>
            </a:r>
            <a:r>
              <a:rPr lang="it-IT" sz="1050" dirty="0" err="1"/>
              <a:t>women</a:t>
            </a:r>
            <a:r>
              <a:rPr lang="it-IT" sz="1050" dirty="0"/>
              <a:t> in </a:t>
            </a:r>
            <a:r>
              <a:rPr lang="it-IT" sz="1050" dirty="0" err="1"/>
              <a:t>addition</a:t>
            </a:r>
            <a:r>
              <a:rPr lang="it-IT" sz="1050" dirty="0"/>
              <a:t> to TORCH</a:t>
            </a:r>
          </a:p>
          <a:p>
            <a:pPr algn="just"/>
            <a:r>
              <a:rPr lang="it-IT" sz="1050" dirty="0"/>
              <a:t>Test di screening </a:t>
            </a:r>
            <a:r>
              <a:rPr lang="it-IT" sz="1050" dirty="0" err="1"/>
              <a:t>chemiluminescent</a:t>
            </a:r>
            <a:r>
              <a:rPr lang="it-IT" sz="1050" dirty="0"/>
              <a:t> </a:t>
            </a:r>
            <a:r>
              <a:rPr lang="it-IT" sz="1050" dirty="0" err="1"/>
              <a:t>immunoassay</a:t>
            </a:r>
            <a:r>
              <a:rPr lang="it-IT" sz="1050" dirty="0"/>
              <a:t> (</a:t>
            </a:r>
            <a:r>
              <a:rPr lang="it-IT" sz="1050" dirty="0" err="1"/>
              <a:t>ChLIA</a:t>
            </a:r>
            <a:r>
              <a:rPr lang="it-IT" sz="1050" dirty="0"/>
              <a:t>), </a:t>
            </a:r>
            <a:r>
              <a:rPr lang="it-IT" sz="1050" dirty="0" err="1"/>
              <a:t>confirmatory</a:t>
            </a:r>
            <a:r>
              <a:rPr lang="it-IT" sz="1050" dirty="0"/>
              <a:t> test </a:t>
            </a:r>
            <a:r>
              <a:rPr lang="it-IT" sz="1050" dirty="0" err="1"/>
              <a:t>chemiluminescent</a:t>
            </a:r>
            <a:r>
              <a:rPr lang="it-IT" sz="1050" dirty="0"/>
              <a:t> </a:t>
            </a:r>
            <a:r>
              <a:rPr lang="it-IT" sz="1050" dirty="0" err="1"/>
              <a:t>microparticle</a:t>
            </a:r>
            <a:r>
              <a:rPr lang="it-IT" sz="1050" dirty="0"/>
              <a:t> </a:t>
            </a:r>
            <a:r>
              <a:rPr lang="it-IT" sz="1050" dirty="0" err="1"/>
              <a:t>immunoassay</a:t>
            </a:r>
            <a:r>
              <a:rPr lang="it-IT" sz="1050" dirty="0"/>
              <a:t> (CMIA)</a:t>
            </a:r>
          </a:p>
          <a:p>
            <a:pPr algn="just"/>
            <a:r>
              <a:rPr lang="it-IT" sz="1050" dirty="0"/>
              <a:t>Positive </a:t>
            </a:r>
            <a:r>
              <a:rPr lang="it-IT" sz="1050" dirty="0" err="1"/>
              <a:t>mothers</a:t>
            </a:r>
            <a:r>
              <a:rPr lang="it-IT" sz="1050" dirty="0"/>
              <a:t>: </a:t>
            </a:r>
            <a:r>
              <a:rPr lang="it-IT" sz="1050" dirty="0" err="1"/>
              <a:t>clinical</a:t>
            </a:r>
            <a:r>
              <a:rPr lang="it-IT" sz="1050" dirty="0"/>
              <a:t> </a:t>
            </a:r>
            <a:r>
              <a:rPr lang="it-IT" sz="1050" dirty="0" err="1"/>
              <a:t>ev</a:t>
            </a:r>
            <a:r>
              <a:rPr lang="it-IT" sz="1050" dirty="0"/>
              <a:t>, ECG and </a:t>
            </a:r>
            <a:r>
              <a:rPr lang="it-IT" sz="1050" dirty="0" err="1"/>
              <a:t>echocardiogram</a:t>
            </a:r>
            <a:r>
              <a:rPr lang="it-IT" sz="1050" dirty="0"/>
              <a:t>, GI </a:t>
            </a:r>
            <a:r>
              <a:rPr lang="it-IT" sz="1050" dirty="0" err="1"/>
              <a:t>evaluations</a:t>
            </a:r>
            <a:r>
              <a:rPr lang="it-IT" sz="1050" dirty="0"/>
              <a:t> </a:t>
            </a:r>
            <a:r>
              <a:rPr lang="it-IT" sz="1050" dirty="0" err="1"/>
              <a:t>if</a:t>
            </a:r>
            <a:r>
              <a:rPr lang="it-IT" sz="1050" dirty="0"/>
              <a:t> </a:t>
            </a:r>
            <a:r>
              <a:rPr lang="it-IT" sz="1050" dirty="0" err="1"/>
              <a:t>symptoms</a:t>
            </a:r>
            <a:r>
              <a:rPr lang="it-IT" sz="1050" dirty="0"/>
              <a:t>, treatment with </a:t>
            </a:r>
            <a:r>
              <a:rPr lang="it-IT" sz="1050" dirty="0" err="1"/>
              <a:t>benznidazole</a:t>
            </a:r>
            <a:r>
              <a:rPr lang="it-IT" sz="1050" dirty="0"/>
              <a:t> once </a:t>
            </a:r>
            <a:r>
              <a:rPr lang="it-IT" sz="1050" dirty="0" err="1"/>
              <a:t>breastfeeding</a:t>
            </a:r>
            <a:r>
              <a:rPr lang="it-IT" sz="1050" dirty="0"/>
              <a:t> </a:t>
            </a:r>
            <a:r>
              <a:rPr lang="it-IT" sz="1050" dirty="0" err="1"/>
              <a:t>stopped</a:t>
            </a:r>
            <a:endParaRPr lang="it-IT" sz="1050" dirty="0"/>
          </a:p>
          <a:p>
            <a:pPr algn="just"/>
            <a:r>
              <a:rPr lang="it-IT" sz="1050" dirty="0" err="1"/>
              <a:t>Newborn</a:t>
            </a:r>
            <a:r>
              <a:rPr lang="it-IT" sz="1050" dirty="0"/>
              <a:t>: </a:t>
            </a:r>
            <a:r>
              <a:rPr lang="it-IT" sz="1050" dirty="0" err="1"/>
              <a:t>clinical</a:t>
            </a:r>
            <a:r>
              <a:rPr lang="it-IT" sz="1050" dirty="0"/>
              <a:t> </a:t>
            </a:r>
            <a:r>
              <a:rPr lang="it-IT" sz="1050" dirty="0" err="1"/>
              <a:t>ev</a:t>
            </a:r>
            <a:r>
              <a:rPr lang="it-IT" sz="1050" dirty="0"/>
              <a:t>, </a:t>
            </a:r>
            <a:r>
              <a:rPr lang="it-IT" sz="1050" dirty="0" err="1"/>
              <a:t>direct</a:t>
            </a:r>
            <a:r>
              <a:rPr lang="it-IT" sz="1050" dirty="0"/>
              <a:t> </a:t>
            </a:r>
            <a:r>
              <a:rPr lang="it-IT" sz="1050" dirty="0" err="1"/>
              <a:t>blood</a:t>
            </a:r>
            <a:r>
              <a:rPr lang="it-IT" sz="1050" dirty="0"/>
              <a:t> </a:t>
            </a:r>
            <a:r>
              <a:rPr lang="it-IT" sz="1050" dirty="0" err="1"/>
              <a:t>smear</a:t>
            </a:r>
            <a:r>
              <a:rPr lang="it-IT" sz="1050" dirty="0"/>
              <a:t> </a:t>
            </a:r>
            <a:r>
              <a:rPr lang="it-IT" sz="1050" dirty="0" err="1"/>
              <a:t>examination</a:t>
            </a:r>
            <a:r>
              <a:rPr lang="it-IT" sz="1050" dirty="0"/>
              <a:t> +</a:t>
            </a:r>
            <a:r>
              <a:rPr lang="it-IT" sz="1050" dirty="0" err="1"/>
              <a:t>microhaematocrit</a:t>
            </a:r>
            <a:r>
              <a:rPr lang="it-IT" sz="1050" dirty="0"/>
              <a:t> </a:t>
            </a:r>
            <a:r>
              <a:rPr lang="it-IT" sz="1050" dirty="0" err="1"/>
              <a:t>at</a:t>
            </a:r>
            <a:r>
              <a:rPr lang="it-IT" sz="1050" dirty="0"/>
              <a:t> </a:t>
            </a:r>
            <a:r>
              <a:rPr lang="it-IT" sz="1050" dirty="0" err="1"/>
              <a:t>birth</a:t>
            </a:r>
            <a:r>
              <a:rPr lang="it-IT" sz="1050" dirty="0"/>
              <a:t> and 1 </a:t>
            </a:r>
            <a:r>
              <a:rPr lang="it-IT" sz="1050" dirty="0" err="1"/>
              <a:t>month</a:t>
            </a:r>
            <a:r>
              <a:rPr lang="it-IT" sz="1050" dirty="0"/>
              <a:t> </a:t>
            </a:r>
            <a:r>
              <a:rPr lang="it-IT" sz="1050" dirty="0" err="1"/>
              <a:t>old</a:t>
            </a:r>
            <a:r>
              <a:rPr lang="it-IT" sz="1050" dirty="0"/>
              <a:t>, </a:t>
            </a:r>
            <a:r>
              <a:rPr lang="it-IT" sz="1050" dirty="0" err="1"/>
              <a:t>sierologigy</a:t>
            </a:r>
            <a:r>
              <a:rPr lang="it-IT" sz="1050" dirty="0"/>
              <a:t> </a:t>
            </a:r>
            <a:r>
              <a:rPr lang="it-IT" sz="1050" dirty="0" err="1"/>
              <a:t>at</a:t>
            </a:r>
            <a:r>
              <a:rPr lang="it-IT" sz="1050" dirty="0"/>
              <a:t> 0, 1, 6, 9 </a:t>
            </a:r>
            <a:r>
              <a:rPr lang="it-IT" sz="1050" dirty="0" err="1"/>
              <a:t>months</a:t>
            </a:r>
            <a:r>
              <a:rPr lang="it-IT" sz="1050" dirty="0"/>
              <a:t> . </a:t>
            </a:r>
            <a:r>
              <a:rPr lang="it-IT" sz="1050" dirty="0" err="1"/>
              <a:t>If</a:t>
            </a:r>
            <a:r>
              <a:rPr lang="it-IT" sz="1050" dirty="0"/>
              <a:t> </a:t>
            </a:r>
            <a:r>
              <a:rPr lang="it-IT" sz="1050" dirty="0" err="1"/>
              <a:t>infected</a:t>
            </a:r>
            <a:r>
              <a:rPr lang="it-IT" sz="1050" dirty="0"/>
              <a:t> treatment with </a:t>
            </a:r>
            <a:r>
              <a:rPr lang="it-IT" sz="1050" dirty="0" err="1"/>
              <a:t>benznidazole</a:t>
            </a:r>
            <a:endParaRPr lang="it-IT" sz="1050" dirty="0"/>
          </a:p>
          <a:p>
            <a:pPr algn="just"/>
            <a:r>
              <a:rPr lang="it-IT" sz="1050" dirty="0" err="1"/>
              <a:t>Since</a:t>
            </a:r>
            <a:r>
              <a:rPr lang="it-IT" sz="1050" dirty="0"/>
              <a:t> Mar 2015 </a:t>
            </a:r>
            <a:r>
              <a:rPr lang="it-IT" sz="1050" dirty="0" err="1"/>
              <a:t>dedicated</a:t>
            </a:r>
            <a:r>
              <a:rPr lang="it-IT" sz="1050" dirty="0"/>
              <a:t> </a:t>
            </a:r>
            <a:r>
              <a:rPr lang="it-IT" sz="1050" dirty="0" err="1"/>
              <a:t>outpatient</a:t>
            </a:r>
            <a:r>
              <a:rPr lang="it-IT" sz="1050" dirty="0"/>
              <a:t> clinic for </a:t>
            </a:r>
            <a:r>
              <a:rPr lang="it-IT" sz="1050" dirty="0" err="1"/>
              <a:t>adults</a:t>
            </a:r>
            <a:r>
              <a:rPr lang="it-IT" sz="1050" dirty="0"/>
              <a:t> (screening and treatment for LA </a:t>
            </a:r>
            <a:r>
              <a:rPr lang="it-IT" sz="1050" dirty="0" err="1"/>
              <a:t>adults</a:t>
            </a:r>
            <a:r>
              <a:rPr lang="it-IT" sz="1050" dirty="0"/>
              <a:t>)</a:t>
            </a:r>
          </a:p>
          <a:p>
            <a:endParaRPr lang="it-IT" sz="1200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97282C02-6F97-4204-B961-3AF117B33CB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837379" y="3514269"/>
            <a:ext cx="7358259" cy="4899600"/>
          </a:xfrm>
        </p:spPr>
        <p:txBody>
          <a:bodyPr/>
          <a:lstStyle/>
          <a:p>
            <a:pPr marL="101600" indent="0">
              <a:buNone/>
            </a:pPr>
            <a:r>
              <a:rPr lang="it-IT" b="1" dirty="0"/>
              <a:t>On </a:t>
            </a:r>
            <a:r>
              <a:rPr lang="it-IT" b="1" dirty="0" err="1"/>
              <a:t>Chagas</a:t>
            </a:r>
            <a:r>
              <a:rPr lang="it-IT" b="1" dirty="0"/>
              <a:t> </a:t>
            </a:r>
            <a:r>
              <a:rPr lang="it-IT" b="1" dirty="0" err="1"/>
              <a:t>disease</a:t>
            </a:r>
            <a:endParaRPr lang="it-IT" b="1" dirty="0"/>
          </a:p>
          <a:p>
            <a:pPr marL="101600" indent="0">
              <a:buNone/>
            </a:pPr>
            <a:r>
              <a:rPr lang="it-IT" sz="1200" dirty="0"/>
              <a:t>2014-2016 </a:t>
            </a:r>
            <a:r>
              <a:rPr lang="it-IT" sz="1200" dirty="0" err="1"/>
              <a:t>period</a:t>
            </a:r>
            <a:r>
              <a:rPr lang="it-IT" sz="1200" dirty="0"/>
              <a:t> (3y)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/>
              <a:t>Delivery in </a:t>
            </a:r>
            <a:r>
              <a:rPr lang="it-IT" sz="1200" dirty="0" err="1"/>
              <a:t>Bolivian</a:t>
            </a:r>
            <a:r>
              <a:rPr lang="it-IT" sz="1200" dirty="0"/>
              <a:t> </a:t>
            </a:r>
            <a:r>
              <a:rPr lang="it-IT" sz="1200" dirty="0" err="1"/>
              <a:t>women</a:t>
            </a:r>
            <a:r>
              <a:rPr lang="it-IT" sz="1200" dirty="0"/>
              <a:t> ~130 per </a:t>
            </a:r>
            <a:r>
              <a:rPr lang="it-IT" sz="1200" dirty="0" err="1"/>
              <a:t>year</a:t>
            </a:r>
            <a:r>
              <a:rPr lang="it-IT" sz="1200" dirty="0"/>
              <a:t> (387 </a:t>
            </a:r>
            <a:r>
              <a:rPr lang="it-IT" sz="1200" dirty="0" err="1"/>
              <a:t>deliveries</a:t>
            </a:r>
            <a:r>
              <a:rPr lang="it-IT" sz="1200" dirty="0"/>
              <a:t> in 376 </a:t>
            </a:r>
            <a:r>
              <a:rPr lang="it-IT" sz="1200" dirty="0" err="1"/>
              <a:t>women</a:t>
            </a:r>
            <a:r>
              <a:rPr lang="it-IT" sz="1200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 err="1"/>
              <a:t>Coverage</a:t>
            </a:r>
            <a:r>
              <a:rPr lang="it-IT" sz="1200" dirty="0"/>
              <a:t> rate </a:t>
            </a:r>
            <a:r>
              <a:rPr lang="it-IT" sz="1200" dirty="0" err="1"/>
              <a:t>serological</a:t>
            </a:r>
            <a:r>
              <a:rPr lang="it-IT" sz="1200" dirty="0"/>
              <a:t> screening 85.6% (322/376)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 err="1"/>
              <a:t>Pregnant</a:t>
            </a:r>
            <a:r>
              <a:rPr lang="it-IT" sz="1200" dirty="0"/>
              <a:t> </a:t>
            </a:r>
            <a:r>
              <a:rPr lang="it-IT" sz="1200" dirty="0" err="1"/>
              <a:t>women</a:t>
            </a:r>
            <a:r>
              <a:rPr lang="it-IT" sz="1200" dirty="0"/>
              <a:t> with CD 28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/>
              <a:t>CD </a:t>
            </a:r>
            <a:r>
              <a:rPr lang="it-IT" sz="1200" dirty="0" err="1"/>
              <a:t>prevalence</a:t>
            </a:r>
            <a:r>
              <a:rPr lang="it-IT" sz="1200" dirty="0"/>
              <a:t> 8.7%</a:t>
            </a:r>
          </a:p>
          <a:p>
            <a:pPr>
              <a:buFont typeface="Wingdings" pitchFamily="2" charset="2"/>
              <a:buChar char="§"/>
            </a:pPr>
            <a:r>
              <a:rPr lang="it-IT" sz="1200" dirty="0" err="1"/>
              <a:t>Children</a:t>
            </a:r>
            <a:r>
              <a:rPr lang="it-IT" sz="1200" dirty="0"/>
              <a:t> </a:t>
            </a:r>
            <a:r>
              <a:rPr lang="it-IT" sz="1200" dirty="0" err="1"/>
              <a:t>born</a:t>
            </a:r>
            <a:r>
              <a:rPr lang="it-IT" sz="1200" dirty="0"/>
              <a:t> to positive </a:t>
            </a:r>
            <a:r>
              <a:rPr lang="it-IT" sz="1200" dirty="0" err="1"/>
              <a:t>mothers</a:t>
            </a:r>
            <a:r>
              <a:rPr lang="it-IT" sz="1200" dirty="0"/>
              <a:t>: 29 (</a:t>
            </a:r>
            <a:r>
              <a:rPr lang="it-IT" sz="1200" dirty="0" err="1"/>
              <a:t>included</a:t>
            </a:r>
            <a:r>
              <a:rPr lang="it-IT" sz="1200" dirty="0"/>
              <a:t> </a:t>
            </a:r>
            <a:r>
              <a:rPr lang="it-IT" sz="1200" dirty="0" err="1"/>
              <a:t>one</a:t>
            </a:r>
            <a:r>
              <a:rPr lang="it-IT" sz="1200" dirty="0"/>
              <a:t> </a:t>
            </a:r>
            <a:r>
              <a:rPr lang="it-IT" sz="1200" dirty="0" err="1"/>
              <a:t>pair</a:t>
            </a:r>
            <a:r>
              <a:rPr lang="it-IT" sz="1200" dirty="0"/>
              <a:t> of twins) : 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it-IT" sz="1200" dirty="0"/>
              <a:t>	22 </a:t>
            </a:r>
            <a:r>
              <a:rPr lang="it-IT" sz="1200" dirty="0" err="1"/>
              <a:t>children</a:t>
            </a:r>
            <a:r>
              <a:rPr lang="it-IT" sz="1200" dirty="0"/>
              <a:t> negative to screening</a:t>
            </a:r>
          </a:p>
          <a:p>
            <a:pPr marL="101600" indent="0">
              <a:spcBef>
                <a:spcPts val="0"/>
              </a:spcBef>
              <a:buNone/>
            </a:pPr>
            <a:r>
              <a:rPr lang="it-IT" sz="1200" dirty="0"/>
              <a:t>	1 </a:t>
            </a:r>
            <a:r>
              <a:rPr lang="it-IT" sz="1200" dirty="0" err="1"/>
              <a:t>child</a:t>
            </a:r>
            <a:r>
              <a:rPr lang="it-IT" sz="1200" dirty="0"/>
              <a:t> </a:t>
            </a:r>
            <a:r>
              <a:rPr lang="it-IT" sz="1200" dirty="0" err="1"/>
              <a:t>infected</a:t>
            </a:r>
            <a:endParaRPr lang="it-IT" sz="1200" dirty="0"/>
          </a:p>
          <a:p>
            <a:pPr marL="101600" indent="0">
              <a:spcBef>
                <a:spcPts val="0"/>
              </a:spcBef>
              <a:buNone/>
            </a:pPr>
            <a:r>
              <a:rPr lang="it-IT" sz="1200" dirty="0"/>
              <a:t>	3 </a:t>
            </a:r>
            <a:r>
              <a:rPr lang="it-IT" sz="1200" dirty="0" err="1"/>
              <a:t>children</a:t>
            </a:r>
            <a:r>
              <a:rPr lang="it-IT" sz="1200" dirty="0"/>
              <a:t> </a:t>
            </a:r>
            <a:r>
              <a:rPr lang="it-IT" sz="1200" dirty="0" err="1"/>
              <a:t>currently</a:t>
            </a:r>
            <a:r>
              <a:rPr lang="it-IT" sz="1200" dirty="0"/>
              <a:t> under  </a:t>
            </a:r>
            <a:r>
              <a:rPr lang="it-IT" sz="1200" dirty="0" err="1"/>
              <a:t>monitoring</a:t>
            </a:r>
            <a:endParaRPr lang="it-IT" sz="1200" dirty="0"/>
          </a:p>
          <a:p>
            <a:pPr marL="101600" indent="0">
              <a:spcBef>
                <a:spcPts val="0"/>
              </a:spcBef>
              <a:buNone/>
            </a:pPr>
            <a:r>
              <a:rPr lang="it-IT" sz="1200" dirty="0"/>
              <a:t>	3 </a:t>
            </a:r>
            <a:r>
              <a:rPr lang="it-IT" sz="1200" dirty="0" err="1"/>
              <a:t>children</a:t>
            </a:r>
            <a:r>
              <a:rPr lang="it-IT" sz="1200" dirty="0"/>
              <a:t> </a:t>
            </a:r>
            <a:r>
              <a:rPr lang="it-IT" sz="1200" dirty="0" err="1"/>
              <a:t>lost</a:t>
            </a:r>
            <a:r>
              <a:rPr lang="it-IT" sz="1200" dirty="0"/>
              <a:t> to </a:t>
            </a:r>
            <a:r>
              <a:rPr lang="it-IT" sz="1200" dirty="0" err="1"/>
              <a:t>follow</a:t>
            </a:r>
            <a:r>
              <a:rPr lang="it-IT" sz="1200" dirty="0"/>
              <a:t> up</a:t>
            </a:r>
          </a:p>
          <a:p>
            <a:endParaRPr lang="it-IT" sz="1200" dirty="0"/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E6B2431-C928-4DCC-8759-6B81CB48E0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EAF53F2E-FB82-4F68-90DD-8CB9795ED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247" y="46997"/>
            <a:ext cx="2232523" cy="888087"/>
          </a:xfrm>
          <a:prstGeom prst="rect">
            <a:avLst/>
          </a:prstGeom>
        </p:spPr>
      </p:pic>
      <p:sp>
        <p:nvSpPr>
          <p:cNvPr id="8" name="Parentesi graffa chiusa 7"/>
          <p:cNvSpPr/>
          <p:nvPr/>
        </p:nvSpPr>
        <p:spPr>
          <a:xfrm>
            <a:off x="4858601" y="5609227"/>
            <a:ext cx="204717" cy="70968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8" y="46998"/>
            <a:ext cx="1746913" cy="88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125707" y="5730033"/>
            <a:ext cx="342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Muli" charset="0"/>
              </a:rPr>
              <a:t>Adherence rate to follow up 88.5%</a:t>
            </a:r>
          </a:p>
          <a:p>
            <a:r>
              <a:rPr lang="en-GB" sz="1200" dirty="0">
                <a:latin typeface="Muli" charset="0"/>
              </a:rPr>
              <a:t>Transmission rate 4.3% (1/23, 95% IC 0-12.6)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3807725" y="1241949"/>
            <a:ext cx="0" cy="2988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3807725" y="4244456"/>
            <a:ext cx="45583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641445" y="3452884"/>
            <a:ext cx="3166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0880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Risultati immagini per regione tosca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5775" y="442111"/>
            <a:ext cx="3704746" cy="3704746"/>
          </a:xfrm>
          <a:prstGeom prst="rect">
            <a:avLst/>
          </a:prstGeom>
          <a:noFill/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Google Shape;78;p16"/>
          <p:cNvSpPr txBox="1">
            <a:spLocks noGrp="1"/>
          </p:cNvSpPr>
          <p:nvPr>
            <p:ph type="ctrTitle" idx="4294967295"/>
          </p:nvPr>
        </p:nvSpPr>
        <p:spPr>
          <a:xfrm>
            <a:off x="969525" y="476635"/>
            <a:ext cx="5147930" cy="20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dirty="0" err="1">
                <a:solidFill>
                  <a:srgbClr val="111111"/>
                </a:solidFill>
              </a:rPr>
              <a:t>Tuscany</a:t>
            </a:r>
            <a:r>
              <a:rPr lang="it-IT" sz="6000" dirty="0">
                <a:solidFill>
                  <a:srgbClr val="111111"/>
                </a:solidFill>
              </a:rPr>
              <a:t> </a:t>
            </a:r>
            <a:r>
              <a:rPr lang="it-IT" sz="6000" dirty="0" err="1">
                <a:solidFill>
                  <a:srgbClr val="111111"/>
                </a:solidFill>
              </a:rPr>
              <a:t>Region</a:t>
            </a:r>
            <a:endParaRPr sz="6000" dirty="0">
              <a:solidFill>
                <a:srgbClr val="111111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737325" y="5683884"/>
            <a:ext cx="4644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1F1816B9-F183-408E-B7A3-6BF16747B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67" y="3608100"/>
            <a:ext cx="573074" cy="57307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DEBD51F5-CBAA-4A5B-821A-9DD574582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67" y="4295443"/>
            <a:ext cx="573074" cy="57307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41A19146-3CEB-4BD7-A5E4-922DE47D8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67" y="4991159"/>
            <a:ext cx="573074" cy="573074"/>
          </a:xfrm>
          <a:prstGeom prst="rect">
            <a:avLst/>
          </a:prstGeom>
        </p:spPr>
      </p:pic>
      <p:pic>
        <p:nvPicPr>
          <p:cNvPr id="19" name="Picture 5" descr="C:\Users\Lorenzo\Dropbox\Logo UNIFI e AOUC\SST l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5235" y="5439106"/>
            <a:ext cx="2044954" cy="107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8"/>
          <a:srcRect l="62729" t="20470" r="13474" b="60828"/>
          <a:stretch>
            <a:fillRect/>
          </a:stretch>
        </p:blipFill>
        <p:spPr bwMode="auto">
          <a:xfrm>
            <a:off x="1935078" y="4319906"/>
            <a:ext cx="2486798" cy="109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Lorenzo\Dropbox\Logo UNIFI e AOUC\AOUC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62143" y="4411849"/>
            <a:ext cx="2242086" cy="89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Users\Lorenzo\Dropbox\Logo UNIFI e AOUC\Logo UNIFI - 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02897" y="5218411"/>
            <a:ext cx="2406394" cy="126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1"/>
          <a:srcRect l="48338" t="15547" r="8493" b="15547"/>
          <a:stretch>
            <a:fillRect/>
          </a:stretch>
        </p:blipFill>
        <p:spPr bwMode="auto">
          <a:xfrm>
            <a:off x="4443278" y="5341238"/>
            <a:ext cx="1288784" cy="10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http://www.centrosaluteglobale.eu/site/wp-content/uploads/2014/11/logo-csg-2-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51630" y="3292473"/>
            <a:ext cx="2456597" cy="970655"/>
          </a:xfrm>
          <a:prstGeom prst="rect">
            <a:avLst/>
          </a:prstGeom>
          <a:noFill/>
        </p:spPr>
      </p:pic>
      <p:sp>
        <p:nvSpPr>
          <p:cNvPr id="25" name="Google Shape;79;p16"/>
          <p:cNvSpPr txBox="1">
            <a:spLocks/>
          </p:cNvSpPr>
          <p:nvPr/>
        </p:nvSpPr>
        <p:spPr>
          <a:xfrm>
            <a:off x="969525" y="2422969"/>
            <a:ext cx="48639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3000"/>
              <a:buFont typeface="Muli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"/>
                <a:ea typeface="Muli"/>
                <a:cs typeface="Muli"/>
                <a:sym typeface="Muli"/>
              </a:rPr>
              <a:t>Representative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"/>
                <a:ea typeface="Muli"/>
                <a:cs typeface="Muli"/>
                <a:sym typeface="Muli"/>
              </a:rPr>
              <a:t>: dr Lorenzo </a:t>
            </a:r>
            <a:r>
              <a:rPr kumimoji="0" lang="it-IT" sz="1400" b="1" i="0" u="none" strike="noStrike" kern="0" cap="none" spc="0" normalizeH="0" baseline="0" noProof="0" dirty="0" err="1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"/>
                <a:ea typeface="Muli"/>
                <a:cs typeface="Muli"/>
                <a:sym typeface="Muli"/>
              </a:rPr>
              <a:t>Zammarchi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Muli"/>
                <a:ea typeface="Muli"/>
                <a:cs typeface="Muli"/>
                <a:sym typeface="Mul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3000"/>
              <a:buFont typeface="Muli"/>
              <a:buNone/>
              <a:tabLst/>
              <a:defRPr/>
            </a:pPr>
            <a:r>
              <a:rPr lang="it-IT" b="1" dirty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(with Prof </a:t>
            </a:r>
            <a:r>
              <a:rPr lang="it-IT" b="1" dirty="0" smtClean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Alessandro </a:t>
            </a:r>
            <a:r>
              <a:rPr lang="it-IT" b="1" dirty="0" err="1" smtClean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Bartoloni</a:t>
            </a:r>
            <a:r>
              <a:rPr lang="it-IT" b="1" dirty="0" smtClean="0">
                <a:solidFill>
                  <a:srgbClr val="111111"/>
                </a:solidFill>
                <a:latin typeface="Muli"/>
                <a:ea typeface="Muli"/>
                <a:cs typeface="Muli"/>
                <a:sym typeface="Muli"/>
              </a:rPr>
              <a:t>)</a:t>
            </a:r>
            <a:endParaRPr kumimoji="0" lang="it-IT" sz="1400" b="1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5775708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E083ED5-BCF4-4437-8A1F-75BFF7CB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46" y="173438"/>
            <a:ext cx="8401200" cy="700500"/>
          </a:xfrm>
        </p:spPr>
        <p:txBody>
          <a:bodyPr/>
          <a:lstStyle/>
          <a:p>
            <a:r>
              <a:rPr lang="it-IT" dirty="0" err="1"/>
              <a:t>Profile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EDE21D22-D7CF-4515-97E2-828D8818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4484" y="810216"/>
            <a:ext cx="3367242" cy="3898262"/>
          </a:xfrm>
        </p:spPr>
        <p:txBody>
          <a:bodyPr/>
          <a:lstStyle/>
          <a:p>
            <a:r>
              <a:rPr lang="it-IT" sz="1800" b="1" dirty="0" err="1"/>
              <a:t>Afferent</a:t>
            </a:r>
            <a:r>
              <a:rPr lang="it-IT" sz="1800" b="1" dirty="0"/>
              <a:t> </a:t>
            </a:r>
            <a:r>
              <a:rPr lang="it-IT" sz="1800" b="1" dirty="0" err="1"/>
              <a:t>population</a:t>
            </a:r>
            <a:r>
              <a:rPr lang="it-IT" sz="1800" b="1" dirty="0"/>
              <a:t> </a:t>
            </a:r>
          </a:p>
          <a:p>
            <a:pPr>
              <a:buNone/>
            </a:pPr>
            <a:r>
              <a:rPr lang="it-IT" sz="1800" b="1" dirty="0"/>
              <a:t>	</a:t>
            </a:r>
            <a:r>
              <a:rPr lang="it-IT" sz="1400" dirty="0"/>
              <a:t>(</a:t>
            </a:r>
            <a:r>
              <a:rPr lang="it-IT" sz="1400" dirty="0" err="1"/>
              <a:t>Dec</a:t>
            </a:r>
            <a:r>
              <a:rPr lang="it-IT" sz="1400" dirty="0"/>
              <a:t> 31</a:t>
            </a:r>
            <a:r>
              <a:rPr lang="it-IT" sz="1400" baseline="30000" dirty="0"/>
              <a:t>st</a:t>
            </a:r>
            <a:r>
              <a:rPr lang="it-IT" sz="1400" dirty="0"/>
              <a:t>, 2017)</a:t>
            </a:r>
            <a:endParaRPr lang="it-IT" sz="1800" dirty="0"/>
          </a:p>
          <a:p>
            <a:r>
              <a:rPr lang="it-IT" sz="1200" dirty="0" err="1"/>
              <a:t>Tuscany</a:t>
            </a:r>
            <a:r>
              <a:rPr lang="it-IT" sz="1200" dirty="0"/>
              <a:t>: </a:t>
            </a:r>
            <a:r>
              <a:rPr lang="it-IT" sz="1200" dirty="0" err="1"/>
              <a:t>population</a:t>
            </a:r>
            <a:r>
              <a:rPr lang="it-IT" sz="1200" dirty="0"/>
              <a:t> 3,7 </a:t>
            </a:r>
            <a:r>
              <a:rPr lang="it-IT" sz="1200" dirty="0" err="1"/>
              <a:t>million</a:t>
            </a:r>
            <a:endParaRPr lang="it-IT" sz="1200" dirty="0"/>
          </a:p>
          <a:p>
            <a:r>
              <a:rPr lang="it-IT" sz="1200" dirty="0"/>
              <a:t>Latin American 23,746 (0.6% </a:t>
            </a:r>
            <a:r>
              <a:rPr lang="it-IT" sz="1200" dirty="0" err="1"/>
              <a:t>of</a:t>
            </a:r>
            <a:r>
              <a:rPr lang="it-IT" sz="1200" dirty="0"/>
              <a:t> </a:t>
            </a:r>
            <a:r>
              <a:rPr lang="it-IT" sz="1200" dirty="0" err="1"/>
              <a:t>Tuscan</a:t>
            </a:r>
            <a:r>
              <a:rPr lang="it-IT" sz="1200" dirty="0"/>
              <a:t> </a:t>
            </a:r>
            <a:r>
              <a:rPr lang="it-IT" sz="1200" dirty="0" err="1"/>
              <a:t>population</a:t>
            </a:r>
            <a:r>
              <a:rPr lang="it-IT" sz="1200" dirty="0"/>
              <a:t>); 62% </a:t>
            </a:r>
            <a:r>
              <a:rPr lang="it-IT" sz="1200" dirty="0" err="1"/>
              <a:t>female</a:t>
            </a:r>
            <a:r>
              <a:rPr lang="it-IT" sz="1200" dirty="0"/>
              <a:t>; 53% in Florence province; 9% </a:t>
            </a:r>
            <a:r>
              <a:rPr lang="it-IT" sz="1200" dirty="0" err="1"/>
              <a:t>Leghorn</a:t>
            </a:r>
            <a:r>
              <a:rPr lang="it-IT" sz="1200" dirty="0"/>
              <a:t> province</a:t>
            </a:r>
          </a:p>
          <a:p>
            <a:r>
              <a:rPr lang="it-IT" sz="1200" dirty="0" err="1"/>
              <a:t>Citizenship</a:t>
            </a:r>
            <a:r>
              <a:rPr lang="it-IT" sz="1200" dirty="0"/>
              <a:t>: [</a:t>
            </a:r>
            <a:r>
              <a:rPr lang="it-IT" sz="1200" dirty="0" err="1"/>
              <a:t>Peru</a:t>
            </a:r>
            <a:r>
              <a:rPr lang="it-IT" sz="1200" dirty="0"/>
              <a:t> 10,444; </a:t>
            </a:r>
            <a:r>
              <a:rPr lang="it-IT" sz="1200" dirty="0" err="1"/>
              <a:t>Brazil</a:t>
            </a:r>
            <a:r>
              <a:rPr lang="it-IT" sz="1200" dirty="0"/>
              <a:t> 3,577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it-IT" sz="1200" dirty="0" err="1">
                <a:solidFill>
                  <a:schemeClr val="bg1">
                    <a:lumMod val="50000"/>
                  </a:schemeClr>
                </a:solidFill>
              </a:rPr>
              <a:t>Rep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200" dirty="0" err="1">
                <a:solidFill>
                  <a:schemeClr val="bg1">
                    <a:lumMod val="50000"/>
                  </a:schemeClr>
                </a:solidFill>
              </a:rPr>
              <a:t>Dom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 2,570; Cuba 1,733; </a:t>
            </a:r>
            <a:r>
              <a:rPr lang="it-IT" sz="1200" dirty="0"/>
              <a:t>Ecuador 1,325; Colombia 1,013; Argentina 498; Honduras 482; Venezuela 454; </a:t>
            </a:r>
            <a:r>
              <a:rPr lang="it-IT" sz="1200" dirty="0" err="1"/>
              <a:t>Boliva</a:t>
            </a:r>
            <a:r>
              <a:rPr lang="it-IT" sz="1200" dirty="0"/>
              <a:t> 330;  </a:t>
            </a:r>
            <a:r>
              <a:rPr lang="it-IT" sz="1200" dirty="0" err="1"/>
              <a:t>others</a:t>
            </a:r>
            <a:r>
              <a:rPr lang="it-IT" sz="1200" dirty="0"/>
              <a:t> 1320]</a:t>
            </a:r>
          </a:p>
          <a:p>
            <a:r>
              <a:rPr lang="it-IT" sz="1200" dirty="0"/>
              <a:t>Delivery in </a:t>
            </a:r>
            <a:r>
              <a:rPr lang="it-IT" sz="1200" dirty="0" err="1"/>
              <a:t>of</a:t>
            </a:r>
            <a:r>
              <a:rPr lang="it-IT" sz="1200" dirty="0"/>
              <a:t> LA women ~400 per </a:t>
            </a:r>
            <a:r>
              <a:rPr lang="it-IT" sz="1200" dirty="0" err="1"/>
              <a:t>year</a:t>
            </a:r>
            <a:endParaRPr lang="it-IT" sz="1200" dirty="0"/>
          </a:p>
          <a:p>
            <a:r>
              <a:rPr lang="it-IT" sz="1200" dirty="0" err="1"/>
              <a:t>CD</a:t>
            </a:r>
            <a:r>
              <a:rPr lang="it-IT" sz="1200" dirty="0"/>
              <a:t> </a:t>
            </a:r>
            <a:r>
              <a:rPr lang="it-IT" sz="1200" dirty="0" err="1"/>
              <a:t>estimated</a:t>
            </a:r>
            <a:r>
              <a:rPr lang="it-IT" sz="1200" dirty="0"/>
              <a:t> </a:t>
            </a:r>
            <a:r>
              <a:rPr lang="it-IT" sz="1200" dirty="0" err="1"/>
              <a:t>prevalence</a:t>
            </a:r>
            <a:r>
              <a:rPr lang="it-IT" sz="1200" dirty="0"/>
              <a:t> 1.75-5% [</a:t>
            </a:r>
            <a:r>
              <a:rPr lang="it-IT" sz="1200" dirty="0" err="1"/>
              <a:t>Shmunis</a:t>
            </a:r>
            <a:r>
              <a:rPr lang="it-IT" sz="1200" dirty="0"/>
              <a:t> 2010 - PAHO 2006]</a:t>
            </a:r>
          </a:p>
          <a:p>
            <a:r>
              <a:rPr lang="it-IT" sz="1200" dirty="0" err="1"/>
              <a:t>Estimated</a:t>
            </a:r>
            <a:r>
              <a:rPr lang="it-IT" sz="1200" dirty="0"/>
              <a:t> </a:t>
            </a:r>
            <a:r>
              <a:rPr lang="it-IT" sz="1200" dirty="0" err="1"/>
              <a:t>pregnant</a:t>
            </a:r>
            <a:r>
              <a:rPr lang="it-IT" sz="1200" dirty="0"/>
              <a:t> women </a:t>
            </a:r>
            <a:r>
              <a:rPr lang="it-IT" sz="1200" dirty="0" err="1"/>
              <a:t>with</a:t>
            </a:r>
            <a:r>
              <a:rPr lang="it-IT" sz="1200" dirty="0"/>
              <a:t> </a:t>
            </a:r>
            <a:r>
              <a:rPr lang="it-IT" sz="1200" dirty="0" err="1"/>
              <a:t>CD</a:t>
            </a:r>
            <a:r>
              <a:rPr lang="it-IT" sz="1200" dirty="0"/>
              <a:t>/</a:t>
            </a:r>
            <a:r>
              <a:rPr lang="it-IT" sz="1200" dirty="0" err="1"/>
              <a:t>year</a:t>
            </a:r>
            <a:r>
              <a:rPr lang="it-IT" sz="1200" dirty="0"/>
              <a:t> 7-20</a:t>
            </a:r>
          </a:p>
          <a:p>
            <a:r>
              <a:rPr lang="it-IT" sz="1200" dirty="0" err="1"/>
              <a:t>Estimated</a:t>
            </a:r>
            <a:r>
              <a:rPr lang="it-IT" sz="1200" dirty="0"/>
              <a:t> </a:t>
            </a:r>
            <a:r>
              <a:rPr lang="it-IT" sz="1200" dirty="0" err="1"/>
              <a:t>congenital</a:t>
            </a:r>
            <a:r>
              <a:rPr lang="it-IT" sz="1200" dirty="0"/>
              <a:t> </a:t>
            </a:r>
            <a:r>
              <a:rPr lang="it-IT" sz="1200" dirty="0" err="1"/>
              <a:t>CD</a:t>
            </a:r>
            <a:r>
              <a:rPr lang="it-IT" sz="1200" dirty="0"/>
              <a:t>: 1 case </a:t>
            </a:r>
            <a:r>
              <a:rPr lang="it-IT" sz="1200" dirty="0" err="1"/>
              <a:t>every</a:t>
            </a:r>
            <a:r>
              <a:rPr lang="it-IT" sz="1200" dirty="0"/>
              <a:t> 1-3 </a:t>
            </a:r>
            <a:r>
              <a:rPr lang="it-IT" sz="1200" dirty="0" err="1"/>
              <a:t>year</a:t>
            </a:r>
            <a:r>
              <a:rPr lang="it-IT" sz="1200" dirty="0"/>
              <a:t> (</a:t>
            </a:r>
            <a:r>
              <a:rPr lang="it-IT" sz="1200" dirty="0" err="1"/>
              <a:t>estimanted</a:t>
            </a:r>
            <a:r>
              <a:rPr lang="it-IT" sz="1200" dirty="0"/>
              <a:t> </a:t>
            </a:r>
            <a:r>
              <a:rPr lang="it-IT" sz="1200" dirty="0" err="1"/>
              <a:t>transmission</a:t>
            </a:r>
            <a:r>
              <a:rPr lang="it-IT" sz="1200" dirty="0"/>
              <a:t> </a:t>
            </a:r>
            <a:r>
              <a:rPr lang="it-IT" sz="1200" dirty="0" err="1"/>
              <a:t>risk</a:t>
            </a:r>
            <a:r>
              <a:rPr lang="it-IT" sz="1200" dirty="0"/>
              <a:t> 5%)</a:t>
            </a:r>
          </a:p>
          <a:p>
            <a:endParaRPr lang="it-IT" sz="1400" dirty="0"/>
          </a:p>
          <a:p>
            <a:endParaRPr lang="it-IT" sz="1400" dirty="0"/>
          </a:p>
          <a:p>
            <a:endParaRPr lang="it-IT" sz="1400" dirty="0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97282C02-6F97-4204-B961-3AF117B33CB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051060" y="777908"/>
            <a:ext cx="5833633" cy="5541006"/>
          </a:xfrm>
        </p:spPr>
        <p:txBody>
          <a:bodyPr/>
          <a:lstStyle/>
          <a:p>
            <a:r>
              <a:rPr lang="it-IT" sz="1800" b="1" dirty="0"/>
              <a:t>On </a:t>
            </a:r>
            <a:r>
              <a:rPr lang="it-IT" sz="1800" b="1" dirty="0" err="1"/>
              <a:t>Chagas</a:t>
            </a:r>
            <a:r>
              <a:rPr lang="it-IT" sz="1800" b="1" dirty="0"/>
              <a:t> </a:t>
            </a:r>
            <a:r>
              <a:rPr lang="it-IT" sz="1800" b="1" dirty="0" err="1"/>
              <a:t>disease</a:t>
            </a:r>
            <a:endParaRPr lang="it-IT" sz="1800" b="1" dirty="0"/>
          </a:p>
          <a:p>
            <a:r>
              <a:rPr lang="it-IT" sz="1100" dirty="0" err="1"/>
              <a:t>Since</a:t>
            </a:r>
            <a:r>
              <a:rPr lang="it-IT" sz="1100" dirty="0"/>
              <a:t> </a:t>
            </a:r>
            <a:r>
              <a:rPr lang="it-IT" sz="1100" dirty="0">
                <a:solidFill>
                  <a:srgbClr val="FF0000"/>
                </a:solidFill>
              </a:rPr>
              <a:t>2000</a:t>
            </a:r>
            <a:r>
              <a:rPr lang="it-IT" sz="1100" dirty="0"/>
              <a:t> </a:t>
            </a:r>
            <a:r>
              <a:rPr lang="it-IT" sz="1100" dirty="0" err="1"/>
              <a:t>serological</a:t>
            </a:r>
            <a:r>
              <a:rPr lang="it-IT" sz="1100" dirty="0"/>
              <a:t> </a:t>
            </a:r>
            <a:r>
              <a:rPr lang="it-IT" sz="1100" dirty="0" err="1"/>
              <a:t>tests</a:t>
            </a:r>
            <a:r>
              <a:rPr lang="it-IT" sz="1100" dirty="0"/>
              <a:t> </a:t>
            </a:r>
            <a:r>
              <a:rPr lang="it-IT" sz="1100" dirty="0" err="1"/>
              <a:t>for</a:t>
            </a:r>
            <a:r>
              <a:rPr lang="it-IT" sz="1100" dirty="0"/>
              <a:t> </a:t>
            </a:r>
            <a:r>
              <a:rPr lang="it-IT" sz="1100" dirty="0" err="1"/>
              <a:t>CD</a:t>
            </a:r>
            <a:r>
              <a:rPr lang="it-IT" sz="1100" dirty="0"/>
              <a:t> </a:t>
            </a:r>
            <a:r>
              <a:rPr lang="it-IT" sz="1100" dirty="0" err="1"/>
              <a:t>available</a:t>
            </a:r>
            <a:r>
              <a:rPr lang="it-IT" sz="1100" dirty="0"/>
              <a:t> </a:t>
            </a:r>
            <a:r>
              <a:rPr lang="it-IT" sz="1100" dirty="0" err="1"/>
              <a:t>for</a:t>
            </a:r>
            <a:r>
              <a:rPr lang="it-IT" sz="1100" dirty="0"/>
              <a:t> </a:t>
            </a:r>
            <a:r>
              <a:rPr lang="it-IT" sz="1100" dirty="0" err="1"/>
              <a:t>diagnosis</a:t>
            </a:r>
            <a:r>
              <a:rPr lang="it-IT" sz="1100" dirty="0"/>
              <a:t> at AOU </a:t>
            </a:r>
            <a:r>
              <a:rPr lang="it-IT" sz="1100" dirty="0" err="1"/>
              <a:t>Careggi</a:t>
            </a:r>
            <a:r>
              <a:rPr lang="it-IT" sz="1100" dirty="0"/>
              <a:t>, Florence</a:t>
            </a:r>
          </a:p>
          <a:p>
            <a:r>
              <a:rPr lang="it-IT" sz="1100" dirty="0">
                <a:solidFill>
                  <a:srgbClr val="FF0000"/>
                </a:solidFill>
              </a:rPr>
              <a:t>2007-2018</a:t>
            </a:r>
            <a:r>
              <a:rPr lang="it-IT" sz="1100" dirty="0"/>
              <a:t>: 20 </a:t>
            </a:r>
            <a:r>
              <a:rPr lang="it-IT" sz="1100" dirty="0" err="1"/>
              <a:t>Chagas</a:t>
            </a:r>
            <a:r>
              <a:rPr lang="it-IT" sz="1100" dirty="0"/>
              <a:t> </a:t>
            </a:r>
            <a:r>
              <a:rPr lang="it-IT" sz="1100" dirty="0" err="1"/>
              <a:t>diseases</a:t>
            </a:r>
            <a:r>
              <a:rPr lang="it-IT" sz="1100" dirty="0"/>
              <a:t> </a:t>
            </a:r>
            <a:r>
              <a:rPr lang="it-IT" sz="1100" dirty="0" err="1"/>
              <a:t>cases</a:t>
            </a:r>
            <a:r>
              <a:rPr lang="it-IT" sz="1100" dirty="0"/>
              <a:t> (</a:t>
            </a:r>
            <a:r>
              <a:rPr lang="it-IT" sz="1100" dirty="0" err="1"/>
              <a:t>chronic</a:t>
            </a:r>
            <a:r>
              <a:rPr lang="it-IT" sz="1100" dirty="0"/>
              <a:t> or indeterminate) </a:t>
            </a:r>
            <a:r>
              <a:rPr lang="it-IT" sz="1100" dirty="0" err="1"/>
              <a:t>managed</a:t>
            </a:r>
            <a:r>
              <a:rPr lang="it-IT" sz="1100" dirty="0"/>
              <a:t> at the AOU </a:t>
            </a:r>
            <a:r>
              <a:rPr lang="it-IT" sz="1100" dirty="0" err="1"/>
              <a:t>Careggi</a:t>
            </a:r>
            <a:endParaRPr lang="it-IT" sz="1100" dirty="0"/>
          </a:p>
          <a:p>
            <a:r>
              <a:rPr lang="it-IT" sz="1100" dirty="0" err="1">
                <a:solidFill>
                  <a:srgbClr val="0070C0"/>
                </a:solidFill>
              </a:rPr>
              <a:t>Tuscany</a:t>
            </a:r>
            <a:r>
              <a:rPr lang="it-IT" sz="1100" dirty="0">
                <a:solidFill>
                  <a:srgbClr val="0070C0"/>
                </a:solidFill>
              </a:rPr>
              <a:t> </a:t>
            </a:r>
            <a:r>
              <a:rPr lang="it-IT" sz="1100" dirty="0" err="1">
                <a:solidFill>
                  <a:srgbClr val="0070C0"/>
                </a:solidFill>
              </a:rPr>
              <a:t>Regional</a:t>
            </a:r>
            <a:r>
              <a:rPr lang="it-IT" sz="1100" dirty="0">
                <a:solidFill>
                  <a:srgbClr val="0070C0"/>
                </a:solidFill>
              </a:rPr>
              <a:t> </a:t>
            </a:r>
            <a:r>
              <a:rPr lang="it-IT" sz="1100" dirty="0" err="1">
                <a:solidFill>
                  <a:srgbClr val="0070C0"/>
                </a:solidFill>
              </a:rPr>
              <a:t>Deliberation</a:t>
            </a:r>
            <a:r>
              <a:rPr lang="it-IT" sz="1100" dirty="0">
                <a:solidFill>
                  <a:srgbClr val="0070C0"/>
                </a:solidFill>
              </a:rPr>
              <a:t> </a:t>
            </a:r>
            <a:r>
              <a:rPr lang="it-IT" sz="1100" dirty="0">
                <a:solidFill>
                  <a:schemeClr val="tx1"/>
                </a:solidFill>
              </a:rPr>
              <a:t>n°489,  </a:t>
            </a:r>
            <a:r>
              <a:rPr lang="it-IT" sz="1100" dirty="0" err="1">
                <a:solidFill>
                  <a:schemeClr val="tx1"/>
                </a:solidFill>
              </a:rPr>
              <a:t>June</a:t>
            </a:r>
            <a:r>
              <a:rPr lang="it-IT" sz="1100" dirty="0">
                <a:solidFill>
                  <a:schemeClr val="tx1"/>
                </a:solidFill>
              </a:rPr>
              <a:t> 4</a:t>
            </a:r>
            <a:r>
              <a:rPr lang="it-IT" sz="1100" baseline="30000" dirty="0">
                <a:solidFill>
                  <a:schemeClr val="tx1"/>
                </a:solidFill>
              </a:rPr>
              <a:t>th</a:t>
            </a:r>
            <a:r>
              <a:rPr lang="it-IT" sz="1100" dirty="0">
                <a:solidFill>
                  <a:schemeClr val="tx1"/>
                </a:solidFill>
              </a:rPr>
              <a:t>, </a:t>
            </a:r>
            <a:r>
              <a:rPr lang="it-IT" sz="1100" dirty="0">
                <a:solidFill>
                  <a:srgbClr val="0070C0"/>
                </a:solidFill>
              </a:rPr>
              <a:t>2012</a:t>
            </a:r>
            <a:r>
              <a:rPr lang="it-IT" sz="1100" dirty="0"/>
              <a:t>: </a:t>
            </a:r>
            <a:r>
              <a:rPr lang="it-IT" sz="1100" dirty="0">
                <a:solidFill>
                  <a:srgbClr val="0070C0"/>
                </a:solidFill>
              </a:rPr>
              <a:t>screening in </a:t>
            </a:r>
            <a:r>
              <a:rPr lang="it-IT" sz="1100" dirty="0" err="1">
                <a:solidFill>
                  <a:srgbClr val="0070C0"/>
                </a:solidFill>
              </a:rPr>
              <a:t>pregnancy</a:t>
            </a:r>
            <a:r>
              <a:rPr lang="it-IT" sz="1100" dirty="0">
                <a:solidFill>
                  <a:srgbClr val="0070C0"/>
                </a:solidFill>
              </a:rPr>
              <a:t> </a:t>
            </a:r>
            <a:r>
              <a:rPr lang="it-IT" sz="1100" dirty="0" err="1"/>
              <a:t>for</a:t>
            </a:r>
            <a:r>
              <a:rPr lang="it-IT" sz="1100" dirty="0"/>
              <a:t> Latin American women (and women </a:t>
            </a:r>
            <a:r>
              <a:rPr lang="it-IT" sz="1100" dirty="0" err="1"/>
              <a:t>born</a:t>
            </a:r>
            <a:r>
              <a:rPr lang="it-IT" sz="1100" dirty="0"/>
              <a:t> </a:t>
            </a:r>
            <a:r>
              <a:rPr lang="it-IT" sz="1100" dirty="0" err="1"/>
              <a:t>from</a:t>
            </a:r>
            <a:r>
              <a:rPr lang="it-IT" sz="1100" dirty="0"/>
              <a:t> Latin American </a:t>
            </a:r>
            <a:r>
              <a:rPr lang="it-IT" sz="1100" dirty="0" err="1"/>
              <a:t>mothers</a:t>
            </a:r>
            <a:r>
              <a:rPr lang="it-IT" sz="1100" dirty="0"/>
              <a:t>). Text</a:t>
            </a:r>
            <a:r>
              <a:rPr lang="it-IT" sz="1100" dirty="0">
                <a:hlinkClick r:id="rId3"/>
              </a:rPr>
              <a:t> </a:t>
            </a:r>
            <a:r>
              <a:rPr lang="it-IT" sz="1100" dirty="0" err="1">
                <a:hlinkClick r:id="rId3"/>
              </a:rPr>
              <a:t>of</a:t>
            </a:r>
            <a:r>
              <a:rPr lang="it-IT" sz="1100" dirty="0">
                <a:hlinkClick r:id="rId3"/>
              </a:rPr>
              <a:t> the </a:t>
            </a:r>
            <a:r>
              <a:rPr lang="it-IT" sz="1100" dirty="0" err="1">
                <a:hlinkClick r:id="rId3"/>
              </a:rPr>
              <a:t>protocol</a:t>
            </a:r>
            <a:r>
              <a:rPr lang="it-IT" sz="1100" dirty="0"/>
              <a:t> </a:t>
            </a:r>
            <a:r>
              <a:rPr lang="it-IT" sz="1100" dirty="0" err="1"/>
              <a:t>avilable</a:t>
            </a:r>
            <a:r>
              <a:rPr lang="it-IT" sz="1100" dirty="0"/>
              <a:t> online</a:t>
            </a:r>
            <a:r>
              <a:rPr lang="it-IT" sz="1100" b="1" dirty="0">
                <a:solidFill>
                  <a:srgbClr val="0070C0"/>
                </a:solidFill>
              </a:rPr>
              <a:t> *. </a:t>
            </a:r>
          </a:p>
          <a:p>
            <a:pPr lvl="1"/>
            <a:r>
              <a:rPr lang="it-IT" sz="1100" dirty="0">
                <a:solidFill>
                  <a:srgbClr val="FF0000"/>
                </a:solidFill>
              </a:rPr>
              <a:t>Long </a:t>
            </a:r>
            <a:r>
              <a:rPr lang="it-IT" sz="1100" dirty="0" err="1">
                <a:solidFill>
                  <a:srgbClr val="FF0000"/>
                </a:solidFill>
              </a:rPr>
              <a:t>process</a:t>
            </a:r>
            <a:endParaRPr lang="it-IT" sz="1100" dirty="0">
              <a:solidFill>
                <a:srgbClr val="FF0000"/>
              </a:solidFill>
            </a:endParaRPr>
          </a:p>
          <a:p>
            <a:pPr lvl="1"/>
            <a:r>
              <a:rPr lang="it-IT" sz="1100" dirty="0" err="1">
                <a:solidFill>
                  <a:srgbClr val="FF0000"/>
                </a:solidFill>
              </a:rPr>
              <a:t>Multidisciplinary</a:t>
            </a:r>
            <a:r>
              <a:rPr lang="it-IT" sz="1100" dirty="0">
                <a:solidFill>
                  <a:srgbClr val="FF0000"/>
                </a:solidFill>
              </a:rPr>
              <a:t> (ID </a:t>
            </a:r>
            <a:r>
              <a:rPr lang="it-IT" sz="1100" dirty="0" err="1">
                <a:solidFill>
                  <a:srgbClr val="FF0000"/>
                </a:solidFill>
              </a:rPr>
              <a:t>specialists</a:t>
            </a:r>
            <a:r>
              <a:rPr lang="it-IT" sz="1100" dirty="0">
                <a:solidFill>
                  <a:srgbClr val="FF0000"/>
                </a:solidFill>
              </a:rPr>
              <a:t>, </a:t>
            </a:r>
            <a:r>
              <a:rPr lang="it-IT" sz="1100" dirty="0" err="1">
                <a:solidFill>
                  <a:srgbClr val="FF0000"/>
                </a:solidFill>
              </a:rPr>
              <a:t>gynecologists</a:t>
            </a:r>
            <a:r>
              <a:rPr lang="it-IT" sz="1100" dirty="0">
                <a:solidFill>
                  <a:srgbClr val="FF0000"/>
                </a:solidFill>
              </a:rPr>
              <a:t>, </a:t>
            </a:r>
            <a:r>
              <a:rPr lang="it-IT" sz="1100" dirty="0" err="1">
                <a:solidFill>
                  <a:srgbClr val="FF0000"/>
                </a:solidFill>
              </a:rPr>
              <a:t>pediatricians</a:t>
            </a:r>
            <a:r>
              <a:rPr lang="it-IT" sz="1100" dirty="0">
                <a:solidFill>
                  <a:srgbClr val="FF0000"/>
                </a:solidFill>
              </a:rPr>
              <a:t>, </a:t>
            </a:r>
            <a:r>
              <a:rPr lang="it-IT" sz="1100" dirty="0" err="1">
                <a:solidFill>
                  <a:srgbClr val="FF0000"/>
                </a:solidFill>
              </a:rPr>
              <a:t>microbiologist</a:t>
            </a:r>
            <a:r>
              <a:rPr lang="it-IT" sz="1100" dirty="0">
                <a:solidFill>
                  <a:srgbClr val="FF0000"/>
                </a:solidFill>
              </a:rPr>
              <a:t>, </a:t>
            </a:r>
            <a:r>
              <a:rPr lang="it-IT" sz="1100" b="1" u="sng" dirty="0" err="1">
                <a:solidFill>
                  <a:srgbClr val="FF0000"/>
                </a:solidFill>
              </a:rPr>
              <a:t>midwives</a:t>
            </a:r>
            <a:r>
              <a:rPr lang="it-IT" sz="1100" dirty="0">
                <a:solidFill>
                  <a:srgbClr val="FF0000"/>
                </a:solidFill>
              </a:rPr>
              <a:t>, </a:t>
            </a:r>
            <a:r>
              <a:rPr lang="it-IT" sz="1100" dirty="0" err="1">
                <a:solidFill>
                  <a:srgbClr val="FF0000"/>
                </a:solidFill>
              </a:rPr>
              <a:t>publich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health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specialists</a:t>
            </a:r>
            <a:r>
              <a:rPr lang="it-IT" sz="11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it-IT" sz="1100" dirty="0" err="1">
                <a:solidFill>
                  <a:srgbClr val="FF0000"/>
                </a:solidFill>
              </a:rPr>
              <a:t>Serology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centralized</a:t>
            </a:r>
            <a:r>
              <a:rPr lang="it-IT" sz="1100" dirty="0">
                <a:solidFill>
                  <a:srgbClr val="FF0000"/>
                </a:solidFill>
              </a:rPr>
              <a:t> (</a:t>
            </a:r>
            <a:r>
              <a:rPr lang="it-IT" sz="1100" dirty="0" err="1">
                <a:solidFill>
                  <a:srgbClr val="FF0000"/>
                </a:solidFill>
              </a:rPr>
              <a:t>all</a:t>
            </a:r>
            <a:r>
              <a:rPr lang="it-IT" sz="1100" dirty="0">
                <a:solidFill>
                  <a:srgbClr val="FF0000"/>
                </a:solidFill>
              </a:rPr>
              <a:t> test </a:t>
            </a:r>
            <a:r>
              <a:rPr lang="it-IT" sz="1100" dirty="0" err="1">
                <a:solidFill>
                  <a:srgbClr val="FF0000"/>
                </a:solidFill>
              </a:rPr>
              <a:t>to</a:t>
            </a:r>
            <a:r>
              <a:rPr lang="it-IT" sz="1100" dirty="0">
                <a:solidFill>
                  <a:srgbClr val="FF0000"/>
                </a:solidFill>
              </a:rPr>
              <a:t> 1 </a:t>
            </a:r>
            <a:r>
              <a:rPr lang="it-IT" sz="1100" dirty="0" err="1">
                <a:solidFill>
                  <a:srgbClr val="FF0000"/>
                </a:solidFill>
              </a:rPr>
              <a:t>laboratory</a:t>
            </a:r>
            <a:r>
              <a:rPr lang="it-IT" sz="1100" dirty="0">
                <a:solidFill>
                  <a:srgbClr val="FF0000"/>
                </a:solidFill>
              </a:rPr>
              <a:t> in </a:t>
            </a:r>
            <a:r>
              <a:rPr lang="it-IT" sz="1100" dirty="0" err="1">
                <a:solidFill>
                  <a:srgbClr val="FF0000"/>
                </a:solidFill>
              </a:rPr>
              <a:t>Careggi</a:t>
            </a:r>
            <a:r>
              <a:rPr lang="it-IT" sz="11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it-IT" sz="1100" dirty="0">
                <a:solidFill>
                  <a:srgbClr val="FF0000"/>
                </a:solidFill>
              </a:rPr>
              <a:t>Free test in </a:t>
            </a:r>
            <a:r>
              <a:rPr lang="it-IT" sz="1100" dirty="0" err="1">
                <a:solidFill>
                  <a:srgbClr val="FF0000"/>
                </a:solidFill>
              </a:rPr>
              <a:t>pregnancy</a:t>
            </a:r>
            <a:r>
              <a:rPr lang="it-IT" sz="1100" dirty="0">
                <a:solidFill>
                  <a:srgbClr val="FF0000"/>
                </a:solidFill>
              </a:rPr>
              <a:t>, </a:t>
            </a:r>
            <a:r>
              <a:rPr lang="it-IT" sz="1100" dirty="0" err="1">
                <a:solidFill>
                  <a:srgbClr val="FF0000"/>
                </a:solidFill>
              </a:rPr>
              <a:t>but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should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be</a:t>
            </a:r>
            <a:r>
              <a:rPr lang="it-IT" sz="1100" dirty="0">
                <a:solidFill>
                  <a:srgbClr val="FF0000"/>
                </a:solidFill>
              </a:rPr>
              <a:t> “</a:t>
            </a:r>
            <a:r>
              <a:rPr lang="it-IT" sz="1100" dirty="0" err="1">
                <a:solidFill>
                  <a:srgbClr val="FF0000"/>
                </a:solidFill>
              </a:rPr>
              <a:t>actively</a:t>
            </a:r>
            <a:r>
              <a:rPr lang="it-IT" sz="1100" dirty="0">
                <a:solidFill>
                  <a:srgbClr val="FF0000"/>
                </a:solidFill>
              </a:rPr>
              <a:t>” </a:t>
            </a:r>
            <a:r>
              <a:rPr lang="it-IT" sz="1100" dirty="0" err="1">
                <a:solidFill>
                  <a:srgbClr val="FF0000"/>
                </a:solidFill>
              </a:rPr>
              <a:t>prescribed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by</a:t>
            </a:r>
            <a:r>
              <a:rPr lang="it-IT" sz="1100" dirty="0">
                <a:solidFill>
                  <a:srgbClr val="FF0000"/>
                </a:solidFill>
              </a:rPr>
              <a:t> the </a:t>
            </a:r>
            <a:r>
              <a:rPr lang="it-IT" sz="1100" dirty="0" err="1">
                <a:solidFill>
                  <a:srgbClr val="FF0000"/>
                </a:solidFill>
              </a:rPr>
              <a:t>gynecologist</a:t>
            </a:r>
            <a:r>
              <a:rPr lang="it-IT" sz="1100" dirty="0">
                <a:solidFill>
                  <a:srgbClr val="FF0000"/>
                </a:solidFill>
              </a:rPr>
              <a:t>/</a:t>
            </a:r>
            <a:r>
              <a:rPr lang="it-IT" sz="1100" dirty="0" err="1">
                <a:solidFill>
                  <a:srgbClr val="FF0000"/>
                </a:solidFill>
              </a:rPr>
              <a:t>general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practitioner</a:t>
            </a:r>
            <a:r>
              <a:rPr lang="it-IT" sz="1100" dirty="0">
                <a:solidFill>
                  <a:srgbClr val="FF0000"/>
                </a:solidFill>
              </a:rPr>
              <a:t> (code “M50” </a:t>
            </a:r>
            <a:r>
              <a:rPr lang="it-IT" sz="1100" dirty="0" err="1">
                <a:solidFill>
                  <a:srgbClr val="FF0000"/>
                </a:solidFill>
              </a:rPr>
              <a:t>to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provide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no-co-payment</a:t>
            </a:r>
            <a:r>
              <a:rPr lang="it-IT" sz="11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it-IT" sz="1100" dirty="0" err="1" smtClean="0">
                <a:solidFill>
                  <a:srgbClr val="FF0000"/>
                </a:solidFill>
              </a:rPr>
              <a:t>Implemented</a:t>
            </a:r>
            <a:r>
              <a:rPr lang="it-IT" sz="1100" dirty="0" smtClean="0">
                <a:solidFill>
                  <a:srgbClr val="FF0000"/>
                </a:solidFill>
              </a:rPr>
              <a:t> at </a:t>
            </a:r>
            <a:r>
              <a:rPr lang="it-IT" sz="1100" dirty="0" err="1">
                <a:solidFill>
                  <a:srgbClr val="FF0000"/>
                </a:solidFill>
              </a:rPr>
              <a:t>Careggi</a:t>
            </a:r>
            <a:r>
              <a:rPr lang="it-IT" sz="1100" dirty="0">
                <a:solidFill>
                  <a:srgbClr val="FF0000"/>
                </a:solidFill>
              </a:rPr>
              <a:t>, Florence (</a:t>
            </a:r>
            <a:r>
              <a:rPr lang="it-IT" sz="1100" dirty="0" err="1">
                <a:solidFill>
                  <a:srgbClr val="FF0000"/>
                </a:solidFill>
              </a:rPr>
              <a:t>not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yet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extensively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implemented</a:t>
            </a:r>
            <a:r>
              <a:rPr lang="it-IT" sz="1100" dirty="0">
                <a:solidFill>
                  <a:srgbClr val="FF0000"/>
                </a:solidFill>
              </a:rPr>
              <a:t> in </a:t>
            </a:r>
            <a:r>
              <a:rPr lang="it-IT" sz="1100" dirty="0" err="1">
                <a:solidFill>
                  <a:srgbClr val="FF0000"/>
                </a:solidFill>
              </a:rPr>
              <a:t>other</a:t>
            </a:r>
            <a:r>
              <a:rPr lang="it-IT" sz="1100" dirty="0">
                <a:solidFill>
                  <a:srgbClr val="FF0000"/>
                </a:solidFill>
              </a:rPr>
              <a:t> </a:t>
            </a:r>
            <a:r>
              <a:rPr lang="it-IT" sz="1100" dirty="0" err="1">
                <a:solidFill>
                  <a:srgbClr val="FF0000"/>
                </a:solidFill>
              </a:rPr>
              <a:t>provinces</a:t>
            </a:r>
            <a:r>
              <a:rPr lang="it-IT" sz="1100" dirty="0">
                <a:solidFill>
                  <a:srgbClr val="FF0000"/>
                </a:solidFill>
              </a:rPr>
              <a:t>)</a:t>
            </a:r>
          </a:p>
          <a:p>
            <a:r>
              <a:rPr lang="it-IT" sz="1100" dirty="0" err="1">
                <a:solidFill>
                  <a:srgbClr val="FF0000"/>
                </a:solidFill>
              </a:rPr>
              <a:t>Since</a:t>
            </a:r>
            <a:r>
              <a:rPr lang="it-IT" sz="1100" dirty="0">
                <a:solidFill>
                  <a:srgbClr val="FF0000"/>
                </a:solidFill>
              </a:rPr>
              <a:t> 2013 </a:t>
            </a:r>
            <a:r>
              <a:rPr lang="it-IT" sz="1100" dirty="0" err="1"/>
              <a:t>external</a:t>
            </a:r>
            <a:r>
              <a:rPr lang="it-IT" sz="1100" dirty="0"/>
              <a:t> </a:t>
            </a:r>
            <a:r>
              <a:rPr lang="it-IT" sz="1100" dirty="0" err="1"/>
              <a:t>quality</a:t>
            </a:r>
            <a:r>
              <a:rPr lang="it-IT" sz="1100" dirty="0"/>
              <a:t> </a:t>
            </a:r>
            <a:r>
              <a:rPr lang="it-IT" sz="1100" dirty="0" err="1"/>
              <a:t>control</a:t>
            </a:r>
            <a:r>
              <a:rPr lang="it-IT" sz="1100" dirty="0"/>
              <a:t> (</a:t>
            </a:r>
            <a:r>
              <a:rPr lang="it-IT" sz="1100" dirty="0" err="1"/>
              <a:t>Programa</a:t>
            </a:r>
            <a:r>
              <a:rPr lang="it-IT" sz="1100" dirty="0"/>
              <a:t> </a:t>
            </a:r>
            <a:r>
              <a:rPr lang="it-IT" sz="1100" dirty="0" err="1"/>
              <a:t>Nacional</a:t>
            </a:r>
            <a:r>
              <a:rPr lang="it-IT" sz="1100" dirty="0"/>
              <a:t> de </a:t>
            </a:r>
            <a:r>
              <a:rPr lang="it-IT" sz="1100" dirty="0" err="1"/>
              <a:t>Controle</a:t>
            </a:r>
            <a:r>
              <a:rPr lang="it-IT" sz="1100" dirty="0"/>
              <a:t> de </a:t>
            </a:r>
            <a:r>
              <a:rPr lang="it-IT" sz="1100" dirty="0" err="1"/>
              <a:t>Qualidade</a:t>
            </a:r>
            <a:r>
              <a:rPr lang="it-IT" sz="1100" dirty="0"/>
              <a:t>, </a:t>
            </a:r>
            <a:r>
              <a:rPr lang="it-IT" sz="1100" dirty="0" err="1"/>
              <a:t>Brazil</a:t>
            </a:r>
            <a:r>
              <a:rPr lang="it-IT" sz="1100" dirty="0"/>
              <a:t>) at </a:t>
            </a:r>
            <a:r>
              <a:rPr lang="it-IT" sz="1100" dirty="0" err="1"/>
              <a:t>Careggi</a:t>
            </a:r>
            <a:endParaRPr lang="it-IT" sz="1100" dirty="0"/>
          </a:p>
          <a:p>
            <a:r>
              <a:rPr lang="it-IT" sz="1100" dirty="0"/>
              <a:t>Three </a:t>
            </a:r>
            <a:r>
              <a:rPr lang="it-IT" sz="1100" dirty="0" err="1"/>
              <a:t>different</a:t>
            </a:r>
            <a:r>
              <a:rPr lang="it-IT" sz="1100" dirty="0"/>
              <a:t> </a:t>
            </a:r>
            <a:r>
              <a:rPr lang="it-IT" sz="1100" dirty="0" err="1"/>
              <a:t>tests</a:t>
            </a:r>
            <a:r>
              <a:rPr lang="it-IT" sz="1100" dirty="0"/>
              <a:t> </a:t>
            </a:r>
            <a:r>
              <a:rPr lang="it-IT" sz="1100" dirty="0" err="1"/>
              <a:t>available</a:t>
            </a:r>
            <a:r>
              <a:rPr lang="it-IT" sz="1100" dirty="0"/>
              <a:t> in </a:t>
            </a:r>
            <a:r>
              <a:rPr lang="it-IT" sz="1100" dirty="0" err="1"/>
              <a:t>Careggi</a:t>
            </a:r>
            <a:r>
              <a:rPr lang="it-IT" sz="1100" dirty="0"/>
              <a:t> (</a:t>
            </a:r>
            <a:r>
              <a:rPr lang="it-IT" sz="1100" dirty="0" err="1"/>
              <a:t>T.cruzi</a:t>
            </a:r>
            <a:r>
              <a:rPr lang="it-IT" sz="1100" dirty="0"/>
              <a:t> ELISA test System(</a:t>
            </a:r>
            <a:r>
              <a:rPr lang="it-IT" sz="1100" dirty="0" err="1"/>
              <a:t>Ortho-Clinical-Diagnostics</a:t>
            </a:r>
            <a:r>
              <a:rPr lang="it-IT" sz="1100" dirty="0"/>
              <a:t>  USA); </a:t>
            </a:r>
            <a:r>
              <a:rPr lang="it-IT" sz="1100" dirty="0" err="1"/>
              <a:t>Architect</a:t>
            </a:r>
            <a:r>
              <a:rPr lang="it-IT" sz="1100" dirty="0"/>
              <a:t> </a:t>
            </a:r>
            <a:r>
              <a:rPr lang="it-IT" sz="1100" dirty="0" err="1"/>
              <a:t>Chagas</a:t>
            </a:r>
            <a:r>
              <a:rPr lang="it-IT" sz="1100" dirty="0"/>
              <a:t> (Abbott); </a:t>
            </a:r>
            <a:r>
              <a:rPr lang="it-IT" sz="1100" dirty="0" err="1"/>
              <a:t>BioElisa</a:t>
            </a:r>
            <a:r>
              <a:rPr lang="it-IT" sz="1100" dirty="0"/>
              <a:t> </a:t>
            </a:r>
            <a:r>
              <a:rPr lang="it-IT" sz="1100" dirty="0" err="1"/>
              <a:t>Chagas</a:t>
            </a:r>
            <a:r>
              <a:rPr lang="it-IT" sz="1100" dirty="0"/>
              <a:t> (</a:t>
            </a:r>
            <a:r>
              <a:rPr lang="it-IT" sz="1100" dirty="0" err="1"/>
              <a:t>Biokit-SPA-Barcellona</a:t>
            </a:r>
            <a:r>
              <a:rPr lang="it-IT" sz="1100" dirty="0"/>
              <a:t>)</a:t>
            </a:r>
          </a:p>
          <a:p>
            <a:r>
              <a:rPr lang="it-IT" sz="1100" dirty="0">
                <a:solidFill>
                  <a:srgbClr val="FF0000"/>
                </a:solidFill>
              </a:rPr>
              <a:t>2018</a:t>
            </a:r>
            <a:r>
              <a:rPr lang="it-IT" sz="1100" dirty="0"/>
              <a:t> </a:t>
            </a:r>
            <a:r>
              <a:rPr lang="it-IT" sz="1100" dirty="0" err="1"/>
              <a:t>uptated</a:t>
            </a:r>
            <a:r>
              <a:rPr lang="it-IT" sz="1100" dirty="0"/>
              <a:t> </a:t>
            </a:r>
            <a:r>
              <a:rPr lang="it-IT" sz="1100" dirty="0" err="1"/>
              <a:t>version</a:t>
            </a:r>
            <a:r>
              <a:rPr lang="it-IT" sz="1100" dirty="0"/>
              <a:t> </a:t>
            </a:r>
            <a:r>
              <a:rPr lang="it-IT" sz="1100" dirty="0" err="1"/>
              <a:t>of</a:t>
            </a:r>
            <a:r>
              <a:rPr lang="it-IT" sz="1100" dirty="0"/>
              <a:t> the </a:t>
            </a:r>
            <a:r>
              <a:rPr lang="it-IT" sz="1100" dirty="0" err="1"/>
              <a:t>protocol</a:t>
            </a:r>
            <a:r>
              <a:rPr lang="it-IT" sz="1100" dirty="0"/>
              <a:t> </a:t>
            </a:r>
            <a:r>
              <a:rPr lang="it-IT" sz="1100" dirty="0" err="1"/>
              <a:t>will</a:t>
            </a:r>
            <a:r>
              <a:rPr lang="it-IT" sz="1100" dirty="0"/>
              <a:t> </a:t>
            </a:r>
            <a:r>
              <a:rPr lang="it-IT" sz="1100" dirty="0" err="1"/>
              <a:t>be</a:t>
            </a:r>
            <a:r>
              <a:rPr lang="it-IT" sz="1100" dirty="0"/>
              <a:t> </a:t>
            </a:r>
            <a:r>
              <a:rPr lang="it-IT" sz="1100" dirty="0" err="1"/>
              <a:t>available</a:t>
            </a:r>
            <a:r>
              <a:rPr lang="it-IT" sz="1100" dirty="0"/>
              <a:t> </a:t>
            </a:r>
            <a:r>
              <a:rPr lang="it-IT" sz="1100" dirty="0" err="1"/>
              <a:t>soon</a:t>
            </a:r>
            <a:endParaRPr lang="it-IT" sz="1100" dirty="0"/>
          </a:p>
          <a:p>
            <a:r>
              <a:rPr lang="it-IT" sz="1100" dirty="0">
                <a:solidFill>
                  <a:srgbClr val="FF0000"/>
                </a:solidFill>
              </a:rPr>
              <a:t>2019</a:t>
            </a:r>
            <a:r>
              <a:rPr lang="it-IT" sz="1100" dirty="0"/>
              <a:t> </a:t>
            </a:r>
            <a:r>
              <a:rPr lang="it-IT" sz="1100" dirty="0" err="1"/>
              <a:t>Regional</a:t>
            </a:r>
            <a:r>
              <a:rPr lang="it-IT" sz="1100" dirty="0"/>
              <a:t> </a:t>
            </a:r>
            <a:r>
              <a:rPr lang="it-IT" sz="1100" dirty="0" err="1"/>
              <a:t>Education</a:t>
            </a:r>
            <a:r>
              <a:rPr lang="it-IT" sz="1100" dirty="0"/>
              <a:t> </a:t>
            </a:r>
            <a:r>
              <a:rPr lang="it-IT" sz="1100" dirty="0" err="1"/>
              <a:t>Courses</a:t>
            </a:r>
            <a:r>
              <a:rPr lang="it-IT" sz="1100" dirty="0"/>
              <a:t> </a:t>
            </a:r>
            <a:r>
              <a:rPr lang="it-IT" sz="1100" dirty="0" err="1"/>
              <a:t>will</a:t>
            </a:r>
            <a:r>
              <a:rPr lang="it-IT" sz="1100" dirty="0"/>
              <a:t> </a:t>
            </a:r>
            <a:r>
              <a:rPr lang="it-IT" sz="1100" dirty="0" err="1"/>
              <a:t>be</a:t>
            </a:r>
            <a:r>
              <a:rPr lang="it-IT" sz="1100" dirty="0"/>
              <a:t> </a:t>
            </a:r>
            <a:r>
              <a:rPr lang="it-IT" sz="1100" dirty="0" err="1"/>
              <a:t>implemented</a:t>
            </a:r>
            <a:endParaRPr lang="it-IT" sz="1100" dirty="0"/>
          </a:p>
          <a:p>
            <a:r>
              <a:rPr lang="it-IT" sz="1100" dirty="0">
                <a:solidFill>
                  <a:srgbClr val="7030A0"/>
                </a:solidFill>
              </a:rPr>
              <a:t>Results 2012-2017: ~</a:t>
            </a:r>
            <a:r>
              <a:rPr lang="it-IT" sz="1100" dirty="0" err="1">
                <a:solidFill>
                  <a:srgbClr val="7030A0"/>
                </a:solidFill>
              </a:rPr>
              <a:t>total</a:t>
            </a:r>
            <a:r>
              <a:rPr lang="it-IT" sz="1100" dirty="0">
                <a:solidFill>
                  <a:srgbClr val="7030A0"/>
                </a:solidFill>
              </a:rPr>
              <a:t> 300 women </a:t>
            </a:r>
            <a:r>
              <a:rPr lang="it-IT" sz="1100" dirty="0" err="1">
                <a:solidFill>
                  <a:srgbClr val="7030A0"/>
                </a:solidFill>
              </a:rPr>
              <a:t>screened</a:t>
            </a:r>
            <a:r>
              <a:rPr lang="it-IT" sz="1100" dirty="0">
                <a:solidFill>
                  <a:srgbClr val="7030A0"/>
                </a:solidFill>
              </a:rPr>
              <a:t>; </a:t>
            </a:r>
            <a:r>
              <a:rPr lang="it-IT" sz="1100" dirty="0" err="1">
                <a:solidFill>
                  <a:srgbClr val="7030A0"/>
                </a:solidFill>
              </a:rPr>
              <a:t>estimated</a:t>
            </a:r>
            <a:r>
              <a:rPr lang="it-IT" sz="1100" dirty="0">
                <a:solidFill>
                  <a:srgbClr val="7030A0"/>
                </a:solidFill>
              </a:rPr>
              <a:t> coverage 12-13% in </a:t>
            </a:r>
            <a:r>
              <a:rPr lang="it-IT" sz="1100" dirty="0" err="1">
                <a:solidFill>
                  <a:srgbClr val="7030A0"/>
                </a:solidFill>
              </a:rPr>
              <a:t>Tuscany</a:t>
            </a:r>
            <a:r>
              <a:rPr lang="it-IT" sz="1100" dirty="0">
                <a:solidFill>
                  <a:srgbClr val="7030A0"/>
                </a:solidFill>
              </a:rPr>
              <a:t>, 71% in Careggi; 3 women positive; 6 “</a:t>
            </a:r>
            <a:r>
              <a:rPr lang="it-IT" sz="1100" dirty="0" err="1">
                <a:solidFill>
                  <a:srgbClr val="7030A0"/>
                </a:solidFill>
              </a:rPr>
              <a:t>exposed”children</a:t>
            </a:r>
            <a:r>
              <a:rPr lang="it-IT" sz="1100" dirty="0">
                <a:solidFill>
                  <a:srgbClr val="7030A0"/>
                </a:solidFill>
              </a:rPr>
              <a:t> followed –up (1 women </a:t>
            </a:r>
            <a:r>
              <a:rPr lang="it-IT" sz="1100" dirty="0" err="1">
                <a:solidFill>
                  <a:srgbClr val="7030A0"/>
                </a:solidFill>
              </a:rPr>
              <a:t>had</a:t>
            </a:r>
            <a:r>
              <a:rPr lang="it-IT" sz="1100" dirty="0">
                <a:solidFill>
                  <a:srgbClr val="7030A0"/>
                </a:solidFill>
              </a:rPr>
              <a:t> 3 </a:t>
            </a:r>
            <a:r>
              <a:rPr lang="it-IT" sz="1100" dirty="0" err="1">
                <a:solidFill>
                  <a:srgbClr val="7030A0"/>
                </a:solidFill>
              </a:rPr>
              <a:t>children</a:t>
            </a:r>
            <a:r>
              <a:rPr lang="it-IT" sz="1100" dirty="0">
                <a:solidFill>
                  <a:srgbClr val="7030A0"/>
                </a:solidFill>
              </a:rPr>
              <a:t>, 1 women </a:t>
            </a:r>
            <a:r>
              <a:rPr lang="it-IT" sz="1100" dirty="0" err="1">
                <a:solidFill>
                  <a:srgbClr val="7030A0"/>
                </a:solidFill>
              </a:rPr>
              <a:t>had</a:t>
            </a:r>
            <a:r>
              <a:rPr lang="it-IT" sz="1100" dirty="0">
                <a:solidFill>
                  <a:srgbClr val="7030A0"/>
                </a:solidFill>
              </a:rPr>
              <a:t> 2 </a:t>
            </a:r>
            <a:r>
              <a:rPr lang="it-IT" sz="1100" dirty="0" err="1">
                <a:solidFill>
                  <a:srgbClr val="7030A0"/>
                </a:solidFill>
              </a:rPr>
              <a:t>children</a:t>
            </a:r>
            <a:r>
              <a:rPr lang="it-IT" sz="1100" dirty="0">
                <a:solidFill>
                  <a:srgbClr val="7030A0"/>
                </a:solidFill>
              </a:rPr>
              <a:t>)</a:t>
            </a:r>
          </a:p>
          <a:p>
            <a:endParaRPr lang="it-IT" sz="11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E6B2431-C928-4DCC-8759-6B81CB48E0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="" xmlns:a16="http://schemas.microsoft.com/office/drawing/2014/main" id="{89A5A086-1BE4-4233-8D7A-8EE427ADB244}"/>
              </a:ext>
            </a:extLst>
          </p:cNvPr>
          <p:cNvGrpSpPr/>
          <p:nvPr/>
        </p:nvGrpSpPr>
        <p:grpSpPr>
          <a:xfrm>
            <a:off x="1928789" y="152169"/>
            <a:ext cx="6845757" cy="675696"/>
            <a:chOff x="1199116" y="239863"/>
            <a:chExt cx="6845757" cy="675696"/>
          </a:xfr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ttangolo 14"/>
            <p:cNvSpPr/>
            <p:nvPr/>
          </p:nvSpPr>
          <p:spPr>
            <a:xfrm>
              <a:off x="1199116" y="239863"/>
              <a:ext cx="6845757" cy="662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6">
              <a:extLst>
                <a:ext uri="{FF2B5EF4-FFF2-40B4-BE49-F238E27FC236}">
                  <a16:creationId xmlns="" xmlns:a16="http://schemas.microsoft.com/office/drawing/2014/main" id="{8C69829A-534D-4D36-A10E-306F62B20511}"/>
                </a:ext>
              </a:extLst>
            </p:cNvPr>
            <p:cNvGrpSpPr/>
            <p:nvPr/>
          </p:nvGrpSpPr>
          <p:grpSpPr>
            <a:xfrm>
              <a:off x="1218798" y="270060"/>
              <a:ext cx="6826075" cy="645499"/>
              <a:chOff x="1218798" y="174611"/>
              <a:chExt cx="7773350" cy="740948"/>
            </a:xfrm>
          </p:grpSpPr>
          <p:grpSp>
            <p:nvGrpSpPr>
              <p:cNvPr id="8" name="Gruppo 12"/>
              <p:cNvGrpSpPr>
                <a:grpSpLocks/>
              </p:cNvGrpSpPr>
              <p:nvPr/>
            </p:nvGrpSpPr>
            <p:grpSpPr bwMode="auto">
              <a:xfrm>
                <a:off x="5706023" y="183475"/>
                <a:ext cx="3286125" cy="719138"/>
                <a:chOff x="5796136" y="6093296"/>
                <a:chExt cx="3285658" cy="720080"/>
              </a:xfrm>
            </p:grpSpPr>
            <p:pic>
              <p:nvPicPr>
                <p:cNvPr id="10" name="Picture 5" descr="C:\Users\Lorenzo\Dropbox\Logo UNIFI e AOUC\SST light.pn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796136" y="6093376"/>
                  <a:ext cx="1372923" cy="72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7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62729" t="20470" r="13474" b="60828"/>
                <a:stretch>
                  <a:fillRect/>
                </a:stretch>
              </p:blipFill>
              <p:spPr bwMode="auto">
                <a:xfrm>
                  <a:off x="7452320" y="6093296"/>
                  <a:ext cx="1629474" cy="72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" name="Picture 3" descr="C:\Users\Lorenzo\Dropbox\Logo UNIFI e AOUC\AOUC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911042" y="179880"/>
                <a:ext cx="1801129" cy="720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4" descr="C:\Users\Lorenzo\Dropbox\Logo UNIFI e AOUC\Logo UNIFI - 1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218798" y="194870"/>
                <a:ext cx="1371741" cy="720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8"/>
              <a:srcRect l="48338" t="15547" r="8493" b="15547"/>
              <a:stretch>
                <a:fillRect/>
              </a:stretch>
            </p:blipFill>
            <p:spPr bwMode="auto">
              <a:xfrm>
                <a:off x="2775390" y="174611"/>
                <a:ext cx="864292" cy="720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" name="Rettangolo 15"/>
          <p:cNvSpPr/>
          <p:nvPr/>
        </p:nvSpPr>
        <p:spPr>
          <a:xfrm>
            <a:off x="27296" y="6685241"/>
            <a:ext cx="859685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" b="1" u="sng" dirty="0">
                <a:solidFill>
                  <a:schemeClr val="bg1"/>
                </a:solidFill>
              </a:rPr>
              <a:t>* http://www.regione.toscana.it/</a:t>
            </a:r>
            <a:r>
              <a:rPr lang="it-IT" sz="700" b="1" u="sng" dirty="0" err="1">
                <a:solidFill>
                  <a:schemeClr val="bg1"/>
                </a:solidFill>
              </a:rPr>
              <a:t>documents</a:t>
            </a:r>
            <a:r>
              <a:rPr lang="it-IT" sz="700" b="1" u="sng" dirty="0">
                <a:solidFill>
                  <a:schemeClr val="bg1"/>
                </a:solidFill>
              </a:rPr>
              <a:t>/10180/13326766/Allegato+parere+n.+46-2015+Prev+e+conrollo+malattia+di+Chagas.pdf/a91b89ec-2366-4abf-8646-ba65a543e025?version=1.0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4592" y="6441395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http://demo.istat.it/str2017/index.html</a:t>
            </a:r>
          </a:p>
        </p:txBody>
      </p:sp>
    </p:spTree>
    <p:extLst>
      <p:ext uri="{BB962C8B-B14F-4D97-AF65-F5344CB8AC3E}">
        <p14:creationId xmlns:p14="http://schemas.microsoft.com/office/powerpoint/2010/main" val="1447306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1328</Words>
  <Application>Microsoft Office PowerPoint</Application>
  <PresentationFormat>Presentazione su schermo (4:3)</PresentationFormat>
  <Paragraphs>224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2" baseType="lpstr">
      <vt:lpstr>Arial</vt:lpstr>
      <vt:lpstr>Montserrat</vt:lpstr>
      <vt:lpstr>Wingdings</vt:lpstr>
      <vt:lpstr>Muli</vt:lpstr>
      <vt:lpstr>Arabic Typesetting</vt:lpstr>
      <vt:lpstr>Base template</vt:lpstr>
      <vt:lpstr>Experiences on prevention and control of congenital Chagas disease: ITALY</vt:lpstr>
      <vt:lpstr>Presentazione standard di PowerPoint</vt:lpstr>
      <vt:lpstr>CONTEXT Presentation of the group, network and institutions</vt:lpstr>
      <vt:lpstr>Negrar</vt:lpstr>
      <vt:lpstr>Profile</vt:lpstr>
      <vt:lpstr>Bergamo</vt:lpstr>
      <vt:lpstr>Profile</vt:lpstr>
      <vt:lpstr>Tuscany Region</vt:lpstr>
      <vt:lpstr>Profile</vt:lpstr>
      <vt:lpstr>Other actors, Italy</vt:lpstr>
      <vt:lpstr>Presentazione standard di PowerPoint</vt:lpstr>
      <vt:lpstr>Latin American migrant </vt:lpstr>
      <vt:lpstr>Presentazione standard di PowerPoint</vt:lpstr>
      <vt:lpstr>Epidemiological context and health system</vt:lpstr>
      <vt:lpstr>Latin American communities patchy distributed across the country  Sanitary system with a federal development   difficult to have a national plan of control   6-12000 cases estimated, around 600 diagnosed/treated (5-10%)   hidden migrants (migration Italy-LA, LA-Italy)</vt:lpstr>
      <vt:lpstr>Presentazione standard di PowerPoint</vt:lpstr>
      <vt:lpstr>Presentazione standard di PowerPoint</vt:lpstr>
      <vt:lpstr>Strenghts of the Italian National Health System</vt:lpstr>
      <vt:lpstr>Features and Criticisms</vt:lpstr>
      <vt:lpstr>Legal and normative framework (laws and/or protocols…)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Program Chagas in pregnancy - Tuscany</vt:lpstr>
      <vt:lpstr>Presentazione standard di PowerPoint</vt:lpstr>
      <vt:lpstr>Biomedical and psychosocial strategies</vt:lpstr>
      <vt:lpstr>Virtuous process</vt:lpstr>
      <vt:lpstr>Laboratory protocol and internal and external quality control</vt:lpstr>
      <vt:lpstr>Quality control</vt:lpstr>
      <vt:lpstr>Information system, epidemiological variables and case notification</vt:lpstr>
      <vt:lpstr>Cases notification</vt:lpstr>
      <vt:lpstr>Italy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Andrea</dc:creator>
  <cp:lastModifiedBy>RIZZI MARCO</cp:lastModifiedBy>
  <cp:revision>82</cp:revision>
  <dcterms:modified xsi:type="dcterms:W3CDTF">2019-01-21T11:47:28Z</dcterms:modified>
</cp:coreProperties>
</file>